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27"/>
  </p:notesMasterIdLst>
  <p:sldIdLst>
    <p:sldId id="256" r:id="rId3"/>
    <p:sldId id="273" r:id="rId4"/>
    <p:sldId id="263" r:id="rId5"/>
    <p:sldId id="264" r:id="rId6"/>
    <p:sldId id="311" r:id="rId7"/>
    <p:sldId id="276" r:id="rId8"/>
    <p:sldId id="326" r:id="rId9"/>
    <p:sldId id="327" r:id="rId10"/>
    <p:sldId id="328" r:id="rId11"/>
    <p:sldId id="329" r:id="rId12"/>
    <p:sldId id="325" r:id="rId13"/>
    <p:sldId id="312" r:id="rId14"/>
    <p:sldId id="313" r:id="rId15"/>
    <p:sldId id="314" r:id="rId16"/>
    <p:sldId id="315" r:id="rId17"/>
    <p:sldId id="316" r:id="rId18"/>
    <p:sldId id="317" r:id="rId19"/>
    <p:sldId id="319" r:id="rId20"/>
    <p:sldId id="320" r:id="rId21"/>
    <p:sldId id="321" r:id="rId22"/>
    <p:sldId id="309" r:id="rId23"/>
    <p:sldId id="322" r:id="rId24"/>
    <p:sldId id="330" r:id="rId25"/>
    <p:sldId id="331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569E9-16D0-4247-A6C4-5339A5EAE45A}" type="datetimeFigureOut">
              <a:rPr lang="sk-SK" smtClean="0"/>
              <a:pPr/>
              <a:t>14.12.2014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3BBC4-6BA7-440B-8EB6-1DFCB59BB8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46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4EED-3727-47F5-83AF-8DFF498E8EB0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9CA5-1395-485C-8853-CC0258CFE35F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BD7-FF0B-4F09-A72E-E670222F242A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BAF-B7F0-477A-A2D5-A0871BEF1161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3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CB83-E4C3-485B-92BE-E059FD6468D8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38F4-1CA1-415C-ACC2-76A8CD6A7C64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8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3847-8015-4E14-8E1F-AF62F13CE882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78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A47-560C-495B-9F15-91E25FC3798B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34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4F62-5B46-4D12-81AD-6C0B143DD25A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AB2C-0F29-4074-9BED-D09C91562F6A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58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0E05-4DC5-4EBD-8CF0-C6FA5A813F91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6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8E3-0F59-4C06-87CC-DB956891895D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130B-E828-4A38-9B2C-15882FE869C1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1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A04-CF44-4172-99A7-720EA93749FE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9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7244-7559-4FB1-B70A-709940C38673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6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806B-1C08-4026-AD4A-DAB251DD2B3F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DED4-E93B-40B0-B51A-A14599046421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D282-5A7B-4516-8673-3B070F74C1AD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A653-E1A6-4D59-8FEF-8A22DCA33D9A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8296-4C8D-4F93-82D0-98B062EA5B68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A06-1ACD-4EC2-90A4-6DED81CE691B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C643-6258-44D0-9B86-DEAAA0F821DB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077B-3A97-48EE-8C5F-BCE2D58C6FD4}" type="datetime1">
              <a:rPr lang="sk-SK" smtClean="0"/>
              <a:pPr/>
              <a:t>14.12.2014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Festival fyziky, Smolenice, 15.-18.4.2012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F971-DEE1-4F47-9FF6-19F9EC59369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AF708-EF67-4469-86F5-545895701EEE}" type="datetime1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>
                <a:solidFill>
                  <a:prstClr val="black">
                    <a:tint val="75000"/>
                  </a:prstClr>
                </a:solidFill>
              </a:rPr>
              <a:t>Festival fyziky, Smolenice, 27. - 29.4.2014</a:t>
            </a: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B39C-A1D5-436F-AA4E-B6526B4DEDE3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ludus.sk/papierova_fyzika/" TargetMode="External"/><Relationship Id="rId2" Type="http://schemas.openxmlformats.org/officeDocument/2006/relationships/hyperlink" Target="http://www.scholaludus.sk/new/index.php?go=tabor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976663"/>
          </a:xfrm>
        </p:spPr>
        <p:txBody>
          <a:bodyPr>
            <a:normAutofit/>
          </a:bodyPr>
          <a:lstStyle/>
          <a:p>
            <a:r>
              <a:rPr lang="sk-SK" sz="4000" b="1" dirty="0" err="1" smtClean="0">
                <a:solidFill>
                  <a:srgbClr val="FF0000"/>
                </a:solidFill>
              </a:rPr>
              <a:t>Šoltésove</a:t>
            </a:r>
            <a:r>
              <a:rPr lang="sk-SK" sz="4000" b="1" dirty="0" smtClean="0">
                <a:solidFill>
                  <a:srgbClr val="FF0000"/>
                </a:solidFill>
              </a:rPr>
              <a:t> dni 2014</a:t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4000" dirty="0" smtClean="0">
                <a:solidFill>
                  <a:srgbClr val="FF0000"/>
                </a:solidFill>
              </a:rPr>
              <a:t>Bratislava, FMFI UK, 7.11.2014</a:t>
            </a: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sz="4800" b="1" dirty="0" smtClean="0">
                <a:solidFill>
                  <a:srgbClr val="FF0000"/>
                </a:solidFill>
              </a:rPr>
              <a:t>DÝCHANIE AKO TÉMA PRE VYUČOVANIE FYZIKY</a:t>
            </a:r>
            <a:br>
              <a:rPr lang="sk-SK" sz="4800" b="1" dirty="0" smtClean="0">
                <a:solidFill>
                  <a:srgbClr val="FF0000"/>
                </a:solidFill>
              </a:rPr>
            </a:br>
            <a:r>
              <a:rPr lang="sk-SK" sz="4800" b="1" dirty="0">
                <a:solidFill>
                  <a:srgbClr val="FF0000"/>
                </a:solidFill>
              </a:rPr>
              <a:t/>
            </a:r>
            <a:br>
              <a:rPr lang="sk-SK" sz="4800" b="1" dirty="0">
                <a:solidFill>
                  <a:srgbClr val="FF0000"/>
                </a:solidFill>
              </a:rPr>
            </a:br>
            <a:r>
              <a:rPr lang="sk-SK" sz="3600" dirty="0" smtClean="0">
                <a:solidFill>
                  <a:srgbClr val="FF0000"/>
                </a:solidFill>
              </a:rPr>
              <a:t>Viera </a:t>
            </a:r>
            <a:r>
              <a:rPr lang="sk-SK" sz="3600" dirty="0" err="1" smtClean="0">
                <a:solidFill>
                  <a:srgbClr val="FF0000"/>
                </a:solidFill>
              </a:rPr>
              <a:t>Haverlíková</a:t>
            </a:r>
            <a:r>
              <a:rPr lang="sk-SK" sz="3600" dirty="0" smtClean="0">
                <a:solidFill>
                  <a:srgbClr val="FF0000"/>
                </a:solidFill>
              </a:rPr>
              <a:t>, Martina </a:t>
            </a:r>
            <a:r>
              <a:rPr lang="sk-SK" sz="3600" dirty="0" err="1" smtClean="0">
                <a:solidFill>
                  <a:srgbClr val="FF0000"/>
                </a:solidFill>
              </a:rPr>
              <a:t>Hodosyová</a:t>
            </a:r>
            <a:endParaRPr lang="sk-SK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9061" y="1126676"/>
            <a:ext cx="6779314" cy="4525963"/>
          </a:xfrm>
        </p:spPr>
      </p:pic>
    </p:spTree>
    <p:extLst>
      <p:ext uri="{BB962C8B-B14F-4D97-AF65-F5344CB8AC3E}">
        <p14:creationId xmlns:p14="http://schemas.microsoft.com/office/powerpoint/2010/main" val="36588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Meranie kapacity pľúc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55169"/>
            <a:ext cx="6192688" cy="49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04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Dýchanie vo vyučovaní 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biofyziky na LF UK</a:t>
            </a:r>
            <a:endParaRPr lang="sk-SK" dirty="0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9745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b="1" dirty="0" smtClean="0">
                <a:solidFill>
                  <a:srgbClr val="FF0000"/>
                </a:solidFill>
              </a:rPr>
              <a:t>Teoretická výučba - prednášky </a:t>
            </a:r>
            <a:endParaRPr lang="sk-SK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>
                <a:solidFill>
                  <a:srgbClr val="FF0000"/>
                </a:solidFill>
              </a:rPr>
              <a:t>Prúdenie kvapalín a plynov – ideálna a reálna kvapalina a plyn, rovnica kontinuity, </a:t>
            </a:r>
            <a:r>
              <a:rPr lang="sk-SK" dirty="0" err="1" smtClean="0">
                <a:solidFill>
                  <a:srgbClr val="FF0000"/>
                </a:solidFill>
              </a:rPr>
              <a:t>Bernoulliho</a:t>
            </a:r>
            <a:r>
              <a:rPr lang="sk-SK" dirty="0" smtClean="0">
                <a:solidFill>
                  <a:srgbClr val="FF0000"/>
                </a:solidFill>
              </a:rPr>
              <a:t> rovnica, zákon zachovania hmotnosti a energie pre tekutiny,  viskozita, laminárne a turbulentné prúdenie, </a:t>
            </a:r>
            <a:r>
              <a:rPr lang="sk-SK" dirty="0" err="1" smtClean="0">
                <a:solidFill>
                  <a:srgbClr val="FF0000"/>
                </a:solidFill>
              </a:rPr>
              <a:t>newtonovské</a:t>
            </a:r>
            <a:r>
              <a:rPr lang="sk-SK" dirty="0" smtClean="0">
                <a:solidFill>
                  <a:srgbClr val="FF0000"/>
                </a:solidFill>
              </a:rPr>
              <a:t> a </a:t>
            </a:r>
            <a:r>
              <a:rPr lang="sk-SK" dirty="0" err="1" smtClean="0">
                <a:solidFill>
                  <a:srgbClr val="FF0000"/>
                </a:solidFill>
              </a:rPr>
              <a:t>nenewtonovské</a:t>
            </a:r>
            <a:r>
              <a:rPr lang="sk-SK" dirty="0" smtClean="0">
                <a:solidFill>
                  <a:srgbClr val="FF0000"/>
                </a:solidFill>
              </a:rPr>
              <a:t> kvapaliny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>
                <a:solidFill>
                  <a:srgbClr val="FF0000"/>
                </a:solidFill>
              </a:rPr>
              <a:t>Zákony  o plynoch – stavová rovnica ideálneho plynu a odvodené vzťahy,  </a:t>
            </a:r>
            <a:r>
              <a:rPr lang="sk-SK" dirty="0" err="1" smtClean="0">
                <a:solidFill>
                  <a:srgbClr val="FF0000"/>
                </a:solidFill>
              </a:rPr>
              <a:t>Daltonov</a:t>
            </a:r>
            <a:r>
              <a:rPr lang="sk-SK" dirty="0" smtClean="0">
                <a:solidFill>
                  <a:srgbClr val="FF0000"/>
                </a:solidFill>
              </a:rPr>
              <a:t> zákon, Henryho zákon, medicínske aplikácie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>
                <a:solidFill>
                  <a:srgbClr val="FF0000"/>
                </a:solidFill>
              </a:rPr>
              <a:t>Biofyzika dýchania – vnútorné a vonkajšie dýchanie, výmena plynov, odpor dýchacích ciest, respiračné objemy a kapacity, princíp </a:t>
            </a:r>
            <a:r>
              <a:rPr lang="sk-SK" dirty="0" err="1" smtClean="0">
                <a:solidFill>
                  <a:srgbClr val="FF0000"/>
                </a:solidFill>
              </a:rPr>
              <a:t>spirometrie</a:t>
            </a:r>
            <a:endParaRPr lang="sk-SK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b="1" dirty="0" smtClean="0">
                <a:solidFill>
                  <a:srgbClr val="FF0000"/>
                </a:solidFill>
              </a:rPr>
              <a:t>Praktická výučba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>
                <a:solidFill>
                  <a:srgbClr val="FF0000"/>
                </a:solidFill>
              </a:rPr>
              <a:t>Meranie vitálnej kapacity pľúc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>
                <a:solidFill>
                  <a:srgbClr val="FF0000"/>
                </a:solidFill>
              </a:rPr>
              <a:t>Meranie maximálnej výtokovej rýchlosti vzduchu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>
                <a:solidFill>
                  <a:srgbClr val="FF0000"/>
                </a:solidFill>
              </a:rPr>
              <a:t>Štatistické spracovanie, zisťovanie korelácií</a:t>
            </a:r>
          </a:p>
        </p:txBody>
      </p:sp>
    </p:spTree>
    <p:extLst>
      <p:ext uri="{BB962C8B-B14F-4D97-AF65-F5344CB8AC3E}">
        <p14:creationId xmlns:p14="http://schemas.microsoft.com/office/powerpoint/2010/main" val="14026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>
                <a:solidFill>
                  <a:srgbClr val="FF0000"/>
                </a:solidFill>
              </a:rPr>
              <a:t>Mechanika dýchania</a:t>
            </a:r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k-SK" altLang="sk-SK" sz="2800" dirty="0" smtClean="0">
                <a:solidFill>
                  <a:srgbClr val="FF0000"/>
                </a:solidFill>
              </a:rPr>
              <a:t>Podmienkou dýchania je tlakový rozdiel dýchacích plynov medzi atmosférou a alveolami. Aby došlo k vdychu, musí byť tlak v alveolách nižší ako atmosférický  (a naopak).</a:t>
            </a:r>
          </a:p>
          <a:p>
            <a:r>
              <a:rPr lang="sk-SK" altLang="sk-SK" sz="2800" dirty="0">
                <a:solidFill>
                  <a:srgbClr val="FF0000"/>
                </a:solidFill>
              </a:rPr>
              <a:t>Rozdiel tlakov vo vrchole nádychu - 0,26 až - 0,40 kPa</a:t>
            </a:r>
          </a:p>
          <a:p>
            <a:r>
              <a:rPr lang="sk-SK" altLang="sk-SK" sz="2800" dirty="0">
                <a:solidFill>
                  <a:srgbClr val="FF0000"/>
                </a:solidFill>
              </a:rPr>
              <a:t>Rozdiel tlakov vo vrchole výdychu 0,40 kPa</a:t>
            </a:r>
          </a:p>
          <a:p>
            <a:pPr eaLnBrk="1" hangingPunct="1"/>
            <a:r>
              <a:rPr lang="sk-SK" altLang="sk-SK" sz="2800" dirty="0" smtClean="0">
                <a:solidFill>
                  <a:srgbClr val="FF0000"/>
                </a:solidFill>
              </a:rPr>
              <a:t>Nádych: aktívna kontrakcia inspiračných dýchacích svalov (bránica + vonkajšie </a:t>
            </a:r>
            <a:r>
              <a:rPr lang="sk-SK" altLang="sk-SK" sz="2800" dirty="0" err="1" smtClean="0">
                <a:solidFill>
                  <a:srgbClr val="FF0000"/>
                </a:solidFill>
              </a:rPr>
              <a:t>medzirebrové</a:t>
            </a:r>
            <a:r>
              <a:rPr lang="sk-SK" altLang="sk-SK" sz="2800" dirty="0" smtClean="0">
                <a:solidFill>
                  <a:srgbClr val="FF0000"/>
                </a:solidFill>
              </a:rPr>
              <a:t> svaly) </a:t>
            </a:r>
          </a:p>
          <a:p>
            <a:pPr eaLnBrk="1" hangingPunct="1"/>
            <a:r>
              <a:rPr lang="sk-SK" altLang="sk-SK" sz="2800" dirty="0" smtClean="0">
                <a:solidFill>
                  <a:srgbClr val="FF0000"/>
                </a:solidFill>
              </a:rPr>
              <a:t>Výdych: pri pokojnom dýchaní je pasívny, úsilný výdych je aktívny (</a:t>
            </a:r>
            <a:r>
              <a:rPr lang="sk-SK" altLang="sk-SK" sz="2800" dirty="0" err="1" smtClean="0">
                <a:solidFill>
                  <a:srgbClr val="FF0000"/>
                </a:solidFill>
              </a:rPr>
              <a:t>abdominálne</a:t>
            </a:r>
            <a:r>
              <a:rPr lang="sk-SK" altLang="sk-SK" sz="2800" dirty="0" smtClean="0">
                <a:solidFill>
                  <a:srgbClr val="FF0000"/>
                </a:solidFill>
              </a:rPr>
              <a:t> svaly a vnútorné </a:t>
            </a:r>
            <a:r>
              <a:rPr lang="sk-SK" altLang="sk-SK" sz="2800" dirty="0" err="1" smtClean="0">
                <a:solidFill>
                  <a:srgbClr val="FF0000"/>
                </a:solidFill>
              </a:rPr>
              <a:t>medzirebrové</a:t>
            </a:r>
            <a:r>
              <a:rPr lang="sk-SK" altLang="sk-SK" sz="2800" dirty="0" smtClean="0">
                <a:solidFill>
                  <a:srgbClr val="FF0000"/>
                </a:solidFill>
              </a:rPr>
              <a:t> svaly)</a:t>
            </a:r>
          </a:p>
        </p:txBody>
      </p:sp>
    </p:spTree>
    <p:extLst>
      <p:ext uri="{BB962C8B-B14F-4D97-AF65-F5344CB8AC3E}">
        <p14:creationId xmlns:p14="http://schemas.microsoft.com/office/powerpoint/2010/main" val="10180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dirty="0" smtClean="0">
                <a:solidFill>
                  <a:srgbClr val="FF0000"/>
                </a:solidFill>
              </a:rPr>
              <a:t>Pľúcne objemy</a:t>
            </a:r>
          </a:p>
        </p:txBody>
      </p:sp>
      <p:sp>
        <p:nvSpPr>
          <p:cNvPr id="4099" name="Zástupný symbol obsahu 2"/>
          <p:cNvSpPr>
            <a:spLocks noGrp="1"/>
          </p:cNvSpPr>
          <p:nvPr>
            <p:ph idx="1"/>
          </p:nvPr>
        </p:nvSpPr>
        <p:spPr>
          <a:xfrm>
            <a:off x="457200" y="981075"/>
            <a:ext cx="8507413" cy="5145088"/>
          </a:xfrm>
        </p:spPr>
        <p:txBody>
          <a:bodyPr/>
          <a:lstStyle/>
          <a:p>
            <a:pPr eaLnBrk="1" hangingPunct="1"/>
            <a:r>
              <a:rPr lang="sk-SK" altLang="sk-SK" sz="2400" dirty="0" smtClean="0">
                <a:solidFill>
                  <a:srgbClr val="FF0000"/>
                </a:solidFill>
              </a:rPr>
              <a:t>Dychový objem – výmena pri pokojnom dýchaní (</a:t>
            </a:r>
            <a:r>
              <a:rPr lang="sk-SK" altLang="sk-SK" sz="2400" dirty="0" err="1" smtClean="0">
                <a:solidFill>
                  <a:srgbClr val="FF0000"/>
                </a:solidFill>
              </a:rPr>
              <a:t>tidal</a:t>
            </a:r>
            <a:r>
              <a:rPr lang="sk-SK" altLang="sk-SK" sz="2400" dirty="0" smtClean="0">
                <a:solidFill>
                  <a:srgbClr val="FF0000"/>
                </a:solidFill>
              </a:rPr>
              <a:t> </a:t>
            </a:r>
            <a:r>
              <a:rPr lang="sk-SK" altLang="sk-SK" sz="2400" dirty="0" err="1" smtClean="0">
                <a:solidFill>
                  <a:srgbClr val="FF0000"/>
                </a:solidFill>
              </a:rPr>
              <a:t>Volum</a:t>
            </a:r>
            <a:r>
              <a:rPr lang="sk-SK" altLang="sk-SK" sz="2400" dirty="0" smtClean="0">
                <a:solidFill>
                  <a:srgbClr val="FF0000"/>
                </a:solidFill>
              </a:rPr>
              <a:t> V</a:t>
            </a:r>
            <a:r>
              <a:rPr lang="sk-SK" altLang="sk-SK" sz="2400" baseline="-25000" dirty="0" smtClean="0">
                <a:solidFill>
                  <a:srgbClr val="FF0000"/>
                </a:solidFill>
              </a:rPr>
              <a:t>T</a:t>
            </a:r>
            <a:r>
              <a:rPr lang="sk-SK" altLang="sk-SK" sz="24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sk-SK" altLang="sk-SK" sz="2400" dirty="0" smtClean="0">
                <a:solidFill>
                  <a:srgbClr val="FF0000"/>
                </a:solidFill>
              </a:rPr>
              <a:t>Inspiračný rezervný objem (IRV) - úsilný vdych po pokojnom vdychu</a:t>
            </a:r>
          </a:p>
          <a:p>
            <a:pPr eaLnBrk="1" hangingPunct="1"/>
            <a:r>
              <a:rPr lang="sk-SK" altLang="sk-SK" sz="2400" dirty="0" smtClean="0">
                <a:solidFill>
                  <a:srgbClr val="FF0000"/>
                </a:solidFill>
              </a:rPr>
              <a:t>Exspiračný rezervný objem (ERV) – úsilný výdych po pokojnom výdychu</a:t>
            </a:r>
          </a:p>
          <a:p>
            <a:pPr eaLnBrk="1" hangingPunct="1"/>
            <a:r>
              <a:rPr lang="sk-SK" altLang="sk-SK" sz="2400" dirty="0" smtClean="0">
                <a:solidFill>
                  <a:srgbClr val="FF0000"/>
                </a:solidFill>
              </a:rPr>
              <a:t>Reziduálny objem (RV)– ostáva v pľúcach aj po </a:t>
            </a:r>
            <a:r>
              <a:rPr lang="sk-SK" altLang="sk-SK" sz="2400" dirty="0" err="1" smtClean="0">
                <a:solidFill>
                  <a:srgbClr val="FF0000"/>
                </a:solidFill>
              </a:rPr>
              <a:t>exspíriu</a:t>
            </a:r>
            <a:r>
              <a:rPr lang="sk-SK" altLang="sk-SK" sz="2400" dirty="0" smtClean="0">
                <a:solidFill>
                  <a:srgbClr val="FF0000"/>
                </a:solidFill>
              </a:rPr>
              <a:t> s max. úsilím</a:t>
            </a:r>
          </a:p>
          <a:p>
            <a:pPr eaLnBrk="1" hangingPunct="1"/>
            <a:endParaRPr lang="sk-SK" altLang="sk-SK" dirty="0" smtClean="0">
              <a:solidFill>
                <a:srgbClr val="FF0000"/>
              </a:solidFill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17888"/>
            <a:ext cx="78200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17888"/>
            <a:ext cx="78200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dirty="0" smtClean="0">
                <a:solidFill>
                  <a:srgbClr val="FF0000"/>
                </a:solidFill>
              </a:rPr>
              <a:t>Pľúcne kapacity</a:t>
            </a:r>
          </a:p>
        </p:txBody>
      </p:sp>
      <p:sp>
        <p:nvSpPr>
          <p:cNvPr id="5124" name="Zástupný symbol obsahu 2"/>
          <p:cNvSpPr>
            <a:spLocks noGrp="1"/>
          </p:cNvSpPr>
          <p:nvPr>
            <p:ph idx="1"/>
          </p:nvPr>
        </p:nvSpPr>
        <p:spPr>
          <a:xfrm>
            <a:off x="457200" y="981075"/>
            <a:ext cx="8507413" cy="5145088"/>
          </a:xfrm>
        </p:spPr>
        <p:txBody>
          <a:bodyPr/>
          <a:lstStyle/>
          <a:p>
            <a:pPr eaLnBrk="1" hangingPunct="1"/>
            <a:r>
              <a:rPr lang="sk-SK" altLang="sk-SK" sz="2400" dirty="0" smtClean="0">
                <a:solidFill>
                  <a:srgbClr val="FF0000"/>
                </a:solidFill>
              </a:rPr>
              <a:t>Vitálna kapacita pľúc VC  = V</a:t>
            </a:r>
            <a:r>
              <a:rPr lang="sk-SK" altLang="sk-SK" sz="2400" baseline="-25000" dirty="0" smtClean="0">
                <a:solidFill>
                  <a:srgbClr val="FF0000"/>
                </a:solidFill>
              </a:rPr>
              <a:t>T</a:t>
            </a:r>
            <a:r>
              <a:rPr lang="sk-SK" altLang="sk-SK" sz="2400" dirty="0" smtClean="0">
                <a:solidFill>
                  <a:srgbClr val="FF0000"/>
                </a:solidFill>
              </a:rPr>
              <a:t>+ IRV + ERV</a:t>
            </a:r>
          </a:p>
          <a:p>
            <a:pPr eaLnBrk="1" hangingPunct="1"/>
            <a:r>
              <a:rPr lang="sk-SK" altLang="sk-SK" sz="2400" dirty="0" smtClean="0">
                <a:solidFill>
                  <a:srgbClr val="FF0000"/>
                </a:solidFill>
              </a:rPr>
              <a:t>Inspiračná kapacita IC</a:t>
            </a:r>
          </a:p>
          <a:p>
            <a:pPr eaLnBrk="1" hangingPunct="1"/>
            <a:r>
              <a:rPr lang="sk-SK" altLang="sk-SK" sz="2400" dirty="0" smtClean="0">
                <a:solidFill>
                  <a:srgbClr val="FF0000"/>
                </a:solidFill>
              </a:rPr>
              <a:t>Funkčná reziduálna kapacita FRC = ERV + RV </a:t>
            </a:r>
          </a:p>
          <a:p>
            <a:pPr eaLnBrk="1" hangingPunct="1"/>
            <a:r>
              <a:rPr lang="sk-SK" altLang="sk-SK" sz="2400" dirty="0" smtClean="0">
                <a:solidFill>
                  <a:srgbClr val="FF0000"/>
                </a:solidFill>
              </a:rPr>
              <a:t>Celková kapacita pľúc TC</a:t>
            </a:r>
          </a:p>
          <a:p>
            <a:pPr eaLnBrk="1" hangingPunct="1"/>
            <a:endParaRPr lang="sk-SK" altLang="sk-SK" dirty="0" smtClean="0">
              <a:solidFill>
                <a:srgbClr val="FF0000"/>
              </a:solidFill>
            </a:endParaRPr>
          </a:p>
        </p:txBody>
      </p:sp>
      <p:sp>
        <p:nvSpPr>
          <p:cNvPr id="5125" name="BlokTextu 4"/>
          <p:cNvSpPr txBox="1">
            <a:spLocks noChangeArrowheads="1"/>
          </p:cNvSpPr>
          <p:nvPr/>
        </p:nvSpPr>
        <p:spPr bwMode="auto">
          <a:xfrm>
            <a:off x="3203575" y="3860800"/>
            <a:ext cx="79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/>
              <a:t>IRV</a:t>
            </a:r>
          </a:p>
        </p:txBody>
      </p:sp>
    </p:spTree>
    <p:extLst>
      <p:ext uri="{BB962C8B-B14F-4D97-AF65-F5344CB8AC3E}">
        <p14:creationId xmlns:p14="http://schemas.microsoft.com/office/powerpoint/2010/main" val="16199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>
                <a:solidFill>
                  <a:srgbClr val="FF0000"/>
                </a:solidFill>
              </a:rPr>
              <a:t>Vitálna kapacita pľúc - muži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268413"/>
            <a:ext cx="6805613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100392" y="1221778"/>
            <a:ext cx="400110" cy="54475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k-SK" sz="1400" dirty="0"/>
              <a:t>https://sax.mymusictalk.com/forums/topic/142/use-of-breathing-devices</a:t>
            </a:r>
          </a:p>
        </p:txBody>
      </p:sp>
    </p:spTree>
    <p:extLst>
      <p:ext uri="{BB962C8B-B14F-4D97-AF65-F5344CB8AC3E}">
        <p14:creationId xmlns:p14="http://schemas.microsoft.com/office/powerpoint/2010/main" val="20849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>
                <a:solidFill>
                  <a:srgbClr val="FF0000"/>
                </a:solidFill>
              </a:rPr>
              <a:t>Vitálna kapacita pľúc - ženy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0955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100392" y="1221778"/>
            <a:ext cx="400110" cy="54475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k-SK" sz="1400" dirty="0"/>
              <a:t>https://sax.mymusictalk.com/forums/topic/142/use-of-breathing-devices</a:t>
            </a:r>
          </a:p>
        </p:txBody>
      </p:sp>
    </p:spTree>
    <p:extLst>
      <p:ext uri="{BB962C8B-B14F-4D97-AF65-F5344CB8AC3E}">
        <p14:creationId xmlns:p14="http://schemas.microsoft.com/office/powerpoint/2010/main" val="12563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altLang="sk-SK" dirty="0" smtClean="0">
                <a:solidFill>
                  <a:srgbClr val="FF0000"/>
                </a:solidFill>
              </a:rPr>
              <a:t>Max. prietoková rýchlosť výdychu</a:t>
            </a:r>
          </a:p>
        </p:txBody>
      </p:sp>
      <p:pic>
        <p:nvPicPr>
          <p:cNvPr id="11267" name="Picture 4" descr="http://www.gp-training.net/pics/respiratory/pefma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440612" cy="46132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2" name="BlokTextu 1"/>
          <p:cNvSpPr txBox="1"/>
          <p:nvPr/>
        </p:nvSpPr>
        <p:spPr>
          <a:xfrm>
            <a:off x="8410773" y="2369163"/>
            <a:ext cx="400110" cy="39485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k-SK" sz="1400" dirty="0"/>
              <a:t>http://www.gp-training.net/pics/respiratory/pef.htm</a:t>
            </a:r>
          </a:p>
        </p:txBody>
      </p:sp>
    </p:spTree>
    <p:extLst>
      <p:ext uri="{BB962C8B-B14F-4D97-AF65-F5344CB8AC3E}">
        <p14:creationId xmlns:p14="http://schemas.microsoft.com/office/powerpoint/2010/main" val="19617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>
                <a:solidFill>
                  <a:srgbClr val="FF0000"/>
                </a:solidFill>
              </a:rPr>
              <a:t>Max. prietoková rýchlosť výdychu</a:t>
            </a:r>
            <a:endParaRPr lang="sk-SK" altLang="sk-SK" dirty="0" smtClean="0"/>
          </a:p>
        </p:txBody>
      </p:sp>
      <p:pic>
        <p:nvPicPr>
          <p:cNvPr id="12291" name="Picture 2" descr="http://www.gp-training.net/pics/respiratory/peffe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4" y="1689695"/>
            <a:ext cx="7345312" cy="461962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8410773" y="2369163"/>
            <a:ext cx="400110" cy="39485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k-SK" sz="1400" dirty="0"/>
              <a:t>http://www.gp-training.net/pics/respiratory/pef.htm</a:t>
            </a:r>
          </a:p>
        </p:txBody>
      </p:sp>
    </p:spTree>
    <p:extLst>
      <p:ext uri="{BB962C8B-B14F-4D97-AF65-F5344CB8AC3E}">
        <p14:creationId xmlns:p14="http://schemas.microsoft.com/office/powerpoint/2010/main" val="21048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Dnešná ponuka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Ako to celé vzniklo ...</a:t>
            </a:r>
          </a:p>
          <a:p>
            <a:pPr marL="514350" indent="-514350"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...</a:t>
            </a:r>
          </a:p>
          <a:p>
            <a:pPr marL="514350" indent="-514350"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Tvorivo objavná dielňa „Meranie kapacity pľúc“</a:t>
            </a:r>
          </a:p>
          <a:p>
            <a:pPr marL="514350" indent="-514350"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 Dýchanie vo vyučovaní biofyziky  na LF UK</a:t>
            </a:r>
          </a:p>
          <a:p>
            <a:pPr marL="514350" indent="-514350">
              <a:buAutoNum type="arabicPeriod"/>
            </a:pPr>
            <a:endParaRPr lang="sk-SK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altLang="sk-SK" dirty="0" smtClean="0">
                <a:solidFill>
                  <a:srgbClr val="FF0000"/>
                </a:solidFill>
              </a:rPr>
              <a:t>Ťažkosti študentov</a:t>
            </a:r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sz="2800" dirty="0" smtClean="0">
                <a:solidFill>
                  <a:srgbClr val="FF0000"/>
                </a:solidFill>
              </a:rPr>
              <a:t>Nedostatočné porozumenie pojmom atmosférický tlak, podtlak, pretlak, </a:t>
            </a:r>
          </a:p>
          <a:p>
            <a:pPr eaLnBrk="1" hangingPunct="1"/>
            <a:r>
              <a:rPr lang="sk-SK" altLang="sk-SK" sz="2800" dirty="0" smtClean="0">
                <a:solidFill>
                  <a:srgbClr val="FF0000"/>
                </a:solidFill>
              </a:rPr>
              <a:t>Nesprávne odčítavanie hodnôt zo stupnice</a:t>
            </a:r>
          </a:p>
          <a:p>
            <a:pPr eaLnBrk="1" hangingPunct="1"/>
            <a:r>
              <a:rPr lang="sk-SK" altLang="sk-SK" sz="2800" dirty="0" smtClean="0">
                <a:solidFill>
                  <a:srgbClr val="FF0000"/>
                </a:solidFill>
              </a:rPr>
              <a:t>Nedostatočné vedomosti z matematiky</a:t>
            </a:r>
          </a:p>
        </p:txBody>
      </p:sp>
    </p:spTree>
    <p:extLst>
      <p:ext uri="{BB962C8B-B14F-4D97-AF65-F5344CB8AC3E}">
        <p14:creationId xmlns:p14="http://schemas.microsoft.com/office/powerpoint/2010/main" val="35315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algn="l"/>
            <a:r>
              <a:rPr lang="sk-SK" altLang="sk-SK" sz="3200"/>
              <a:t>Mechanika tekutín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2022475"/>
            <a:ext cx="5986463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sk-SK" altLang="sk-SK" sz="1600" dirty="0">
                <a:solidFill>
                  <a:prstClr val="black"/>
                </a:solidFill>
              </a:rPr>
              <a:t>A   vodu ťahá človek tým, že v ústach vytvorí vákuum</a:t>
            </a:r>
            <a:endParaRPr lang="en-US" altLang="sk-SK" sz="1600" baseline="-25000" dirty="0">
              <a:solidFill>
                <a:prstClr val="black"/>
              </a:solidFill>
            </a:endParaRPr>
          </a:p>
          <a:p>
            <a:pPr>
              <a:buFontTx/>
              <a:buNone/>
            </a:pPr>
            <a:r>
              <a:rPr lang="sk-SK" altLang="sk-SK" sz="1600" dirty="0">
                <a:solidFill>
                  <a:prstClr val="black"/>
                </a:solidFill>
              </a:rPr>
              <a:t>B   vodu ťahá človek tým, že v ústach zníži tlak</a:t>
            </a:r>
            <a:endParaRPr lang="en-US" altLang="sk-SK" sz="1600" baseline="-25000" dirty="0">
              <a:solidFill>
                <a:prstClr val="black"/>
              </a:solidFill>
            </a:endParaRPr>
          </a:p>
          <a:p>
            <a:pPr>
              <a:buFontTx/>
              <a:buNone/>
            </a:pPr>
            <a:r>
              <a:rPr lang="en-US" altLang="sk-SK" sz="1600" dirty="0">
                <a:solidFill>
                  <a:prstClr val="black"/>
                </a:solidFill>
              </a:rPr>
              <a:t>C</a:t>
            </a:r>
            <a:r>
              <a:rPr lang="sk-SK" altLang="sk-SK" sz="1600" dirty="0">
                <a:solidFill>
                  <a:prstClr val="black"/>
                </a:solidFill>
              </a:rPr>
              <a:t>   vodu tlačí sila, ktorá je dôsledkom tlaku vody </a:t>
            </a:r>
            <a:br>
              <a:rPr lang="sk-SK" altLang="sk-SK" sz="1600" dirty="0">
                <a:solidFill>
                  <a:prstClr val="black"/>
                </a:solidFill>
              </a:rPr>
            </a:br>
            <a:r>
              <a:rPr lang="sk-SK" altLang="sk-SK" sz="1600" dirty="0">
                <a:solidFill>
                  <a:prstClr val="black"/>
                </a:solidFill>
              </a:rPr>
              <a:t>v pohári</a:t>
            </a:r>
            <a:endParaRPr lang="en-US" altLang="sk-SK" sz="1600" baseline="-25000" dirty="0">
              <a:solidFill>
                <a:prstClr val="black"/>
              </a:solidFill>
            </a:endParaRPr>
          </a:p>
          <a:p>
            <a:pPr>
              <a:buFontTx/>
              <a:buNone/>
            </a:pPr>
            <a:r>
              <a:rPr lang="en-US" altLang="sk-SK" sz="1600" dirty="0">
                <a:solidFill>
                  <a:prstClr val="black"/>
                </a:solidFill>
              </a:rPr>
              <a:t>D</a:t>
            </a:r>
            <a:r>
              <a:rPr lang="sk-SK" altLang="sk-SK" sz="1600" dirty="0">
                <a:solidFill>
                  <a:prstClr val="black"/>
                </a:solidFill>
              </a:rPr>
              <a:t>   vodu tlačí sila, ktorá je dôsledkom rozdielu tlakov </a:t>
            </a:r>
            <a:br>
              <a:rPr lang="sk-SK" altLang="sk-SK" sz="1600" dirty="0">
                <a:solidFill>
                  <a:prstClr val="black"/>
                </a:solidFill>
              </a:rPr>
            </a:br>
            <a:r>
              <a:rPr lang="sk-SK" altLang="sk-SK" sz="1600" dirty="0">
                <a:solidFill>
                  <a:prstClr val="black"/>
                </a:solidFill>
              </a:rPr>
              <a:t>v ústach a v atmosfére</a:t>
            </a:r>
            <a:endParaRPr lang="en-US" altLang="sk-SK" sz="1600" i="1" baseline="-25000" dirty="0">
              <a:solidFill>
                <a:prstClr val="black"/>
              </a:solidFill>
            </a:endParaRPr>
          </a:p>
          <a:p>
            <a:pPr>
              <a:buFontTx/>
              <a:buNone/>
            </a:pPr>
            <a:endParaRPr lang="en-US" altLang="sk-SK" sz="1600" b="1" baseline="-25000" dirty="0">
              <a:solidFill>
                <a:prstClr val="black"/>
              </a:solidFill>
            </a:endParaRPr>
          </a:p>
          <a:p>
            <a:pPr>
              <a:buFontTx/>
              <a:buNone/>
            </a:pPr>
            <a:endParaRPr lang="en-US" altLang="sk-SK" sz="1600" baseline="-25000" dirty="0">
              <a:solidFill>
                <a:prstClr val="black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76238" y="1484313"/>
            <a:ext cx="8299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altLang="sk-SK" sz="1600" b="1" dirty="0">
                <a:solidFill>
                  <a:srgbClr val="1F497D"/>
                </a:solidFill>
              </a:rPr>
              <a:t>Príčina pohybu kvapalín</a:t>
            </a:r>
          </a:p>
          <a:p>
            <a:r>
              <a:rPr lang="sk-SK" altLang="sk-SK" sz="1600" dirty="0">
                <a:solidFill>
                  <a:srgbClr val="1F497D"/>
                </a:solidFill>
              </a:rPr>
              <a:t>Pri pití slamkou...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468313" y="4770438"/>
            <a:ext cx="5472112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sk-SK" altLang="sk-SK" sz="1600" dirty="0">
                <a:solidFill>
                  <a:prstClr val="black"/>
                </a:solidFill>
              </a:rPr>
              <a:t>A   m</a:t>
            </a:r>
            <a:r>
              <a:rPr lang="sk-SK" altLang="sk-SK" sz="1600" baseline="-25000" dirty="0">
                <a:solidFill>
                  <a:prstClr val="black"/>
                </a:solidFill>
              </a:rPr>
              <a:t>1</a:t>
            </a:r>
            <a:r>
              <a:rPr lang="en-US" altLang="sk-SK" sz="1600" dirty="0">
                <a:solidFill>
                  <a:prstClr val="black"/>
                </a:solidFill>
              </a:rPr>
              <a:t> = m</a:t>
            </a:r>
            <a:r>
              <a:rPr lang="en-US" altLang="sk-SK" sz="1600" baseline="-25000" dirty="0">
                <a:solidFill>
                  <a:prstClr val="black"/>
                </a:solidFill>
              </a:rPr>
              <a:t>2</a:t>
            </a:r>
          </a:p>
          <a:p>
            <a:pPr>
              <a:buFontTx/>
              <a:buNone/>
            </a:pPr>
            <a:r>
              <a:rPr lang="en-US" altLang="sk-SK" sz="1600" dirty="0">
                <a:solidFill>
                  <a:prstClr val="black"/>
                </a:solidFill>
              </a:rPr>
              <a:t>B </a:t>
            </a:r>
            <a:r>
              <a:rPr lang="sk-SK" altLang="sk-SK" sz="1600" dirty="0">
                <a:solidFill>
                  <a:prstClr val="black"/>
                </a:solidFill>
              </a:rPr>
              <a:t>  m</a:t>
            </a:r>
            <a:r>
              <a:rPr lang="sk-SK" altLang="sk-SK" sz="1600" baseline="-25000" dirty="0">
                <a:solidFill>
                  <a:prstClr val="black"/>
                </a:solidFill>
              </a:rPr>
              <a:t>1</a:t>
            </a:r>
            <a:r>
              <a:rPr lang="en-US" altLang="sk-SK" sz="1600" dirty="0">
                <a:solidFill>
                  <a:prstClr val="black"/>
                </a:solidFill>
              </a:rPr>
              <a:t> &gt; m</a:t>
            </a:r>
            <a:r>
              <a:rPr lang="en-US" altLang="sk-SK" sz="1600" baseline="-25000" dirty="0">
                <a:solidFill>
                  <a:prstClr val="black"/>
                </a:solidFill>
              </a:rPr>
              <a:t>2</a:t>
            </a:r>
          </a:p>
          <a:p>
            <a:pPr>
              <a:buFontTx/>
              <a:buNone/>
            </a:pPr>
            <a:r>
              <a:rPr lang="en-US" altLang="sk-SK" sz="1600" dirty="0">
                <a:solidFill>
                  <a:prstClr val="black"/>
                </a:solidFill>
              </a:rPr>
              <a:t>C</a:t>
            </a:r>
            <a:r>
              <a:rPr lang="sk-SK" altLang="sk-SK" sz="1600" dirty="0">
                <a:solidFill>
                  <a:prstClr val="black"/>
                </a:solidFill>
              </a:rPr>
              <a:t>   m</a:t>
            </a:r>
            <a:r>
              <a:rPr lang="sk-SK" altLang="sk-SK" sz="1600" baseline="-25000" dirty="0">
                <a:solidFill>
                  <a:prstClr val="black"/>
                </a:solidFill>
              </a:rPr>
              <a:t>1</a:t>
            </a:r>
            <a:r>
              <a:rPr lang="en-US" altLang="sk-SK" sz="1600" dirty="0">
                <a:solidFill>
                  <a:prstClr val="black"/>
                </a:solidFill>
              </a:rPr>
              <a:t> &lt; m</a:t>
            </a:r>
            <a:r>
              <a:rPr lang="en-US" altLang="sk-SK" sz="1600" baseline="-25000" dirty="0">
                <a:solidFill>
                  <a:prstClr val="black"/>
                </a:solidFill>
              </a:rPr>
              <a:t>2</a:t>
            </a:r>
          </a:p>
          <a:p>
            <a:pPr>
              <a:buFontTx/>
              <a:buNone/>
            </a:pPr>
            <a:r>
              <a:rPr lang="en-US" altLang="sk-SK" sz="1600" dirty="0">
                <a:solidFill>
                  <a:prstClr val="black"/>
                </a:solidFill>
              </a:rPr>
              <a:t>D</a:t>
            </a:r>
            <a:r>
              <a:rPr lang="sk-SK" altLang="sk-SK" sz="1600" dirty="0">
                <a:solidFill>
                  <a:prstClr val="black"/>
                </a:solidFill>
              </a:rPr>
              <a:t>   </a:t>
            </a:r>
            <a:r>
              <a:rPr lang="en-US" altLang="sk-SK" sz="1600" dirty="0" err="1">
                <a:solidFill>
                  <a:prstClr val="black"/>
                </a:solidFill>
              </a:rPr>
              <a:t>nemo</a:t>
            </a:r>
            <a:r>
              <a:rPr lang="sk-SK" altLang="sk-SK" sz="1600" dirty="0" err="1">
                <a:solidFill>
                  <a:prstClr val="black"/>
                </a:solidFill>
              </a:rPr>
              <a:t>žno</a:t>
            </a:r>
            <a:r>
              <a:rPr lang="sk-SK" altLang="sk-SK" sz="1600" dirty="0">
                <a:solidFill>
                  <a:prstClr val="black"/>
                </a:solidFill>
              </a:rPr>
              <a:t> rozhodnúť </a:t>
            </a:r>
            <a:br>
              <a:rPr lang="sk-SK" altLang="sk-SK" sz="1600" dirty="0">
                <a:solidFill>
                  <a:prstClr val="black"/>
                </a:solidFill>
              </a:rPr>
            </a:br>
            <a:r>
              <a:rPr lang="sk-SK" altLang="sk-SK" sz="1600" dirty="0">
                <a:solidFill>
                  <a:prstClr val="black"/>
                </a:solidFill>
              </a:rPr>
              <a:t>– </a:t>
            </a:r>
            <a:r>
              <a:rPr lang="sk-SK" altLang="sk-SK" sz="1600" i="1" dirty="0">
                <a:solidFill>
                  <a:prstClr val="black"/>
                </a:solidFill>
              </a:rPr>
              <a:t>napíšte, čo potrebujete ešte vedieť</a:t>
            </a:r>
            <a:endParaRPr lang="sk-SK" altLang="sk-SK" sz="1600" baseline="-25000" dirty="0">
              <a:solidFill>
                <a:prstClr val="black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76238" y="4076700"/>
            <a:ext cx="8299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altLang="sk-SK" sz="1600" b="1" dirty="0">
                <a:solidFill>
                  <a:srgbClr val="1F497D"/>
                </a:solidFill>
              </a:rPr>
              <a:t>Majme dva balóny naplnené rovnakým druhom plynu. </a:t>
            </a:r>
          </a:p>
          <a:p>
            <a:r>
              <a:rPr lang="sk-SK" altLang="sk-SK" sz="1600" b="1" dirty="0">
                <a:solidFill>
                  <a:srgbClr val="1F497D"/>
                </a:solidFill>
              </a:rPr>
              <a:t>Aký je vzťah medzi hmotnosťami balónov? </a:t>
            </a:r>
          </a:p>
        </p:txBody>
      </p:sp>
      <p:graphicFrame>
        <p:nvGraphicFramePr>
          <p:cNvPr id="3384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07672"/>
              </p:ext>
            </p:extLst>
          </p:nvPr>
        </p:nvGraphicFramePr>
        <p:xfrm>
          <a:off x="6804025" y="4522788"/>
          <a:ext cx="1992313" cy="1789114"/>
        </p:xfrm>
        <a:graphic>
          <a:graphicData uri="http://schemas.openxmlformats.org/drawingml/2006/table">
            <a:tbl>
              <a:tblPr/>
              <a:tblGrid>
                <a:gridCol w="996950"/>
                <a:gridCol w="995363"/>
              </a:tblGrid>
              <a:tr h="3587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= 95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4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48839"/>
              </p:ext>
            </p:extLst>
          </p:nvPr>
        </p:nvGraphicFramePr>
        <p:xfrm>
          <a:off x="6804025" y="1844675"/>
          <a:ext cx="1992313" cy="1676400"/>
        </p:xfrm>
        <a:graphic>
          <a:graphicData uri="http://schemas.openxmlformats.org/drawingml/2006/table">
            <a:tbl>
              <a:tblPr/>
              <a:tblGrid>
                <a:gridCol w="996950"/>
                <a:gridCol w="995363"/>
              </a:tblGrid>
              <a:tr h="3254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= 95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4" name="Oval 4"/>
          <p:cNvSpPr>
            <a:spLocks noChangeArrowheads="1"/>
          </p:cNvSpPr>
          <p:nvPr/>
        </p:nvSpPr>
        <p:spPr bwMode="auto">
          <a:xfrm>
            <a:off x="4716463" y="5229225"/>
            <a:ext cx="461962" cy="566738"/>
          </a:xfrm>
          <a:prstGeom prst="ellipse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k-SK" sz="2400" b="1">
                <a:solidFill>
                  <a:prstClr val="black"/>
                </a:solidFill>
                <a:cs typeface="Arial" charset="0"/>
              </a:rPr>
              <a:t>1</a:t>
            </a:r>
            <a:endParaRPr lang="sk-SK" altLang="sk-SK" sz="24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845" name="Oval 5"/>
          <p:cNvSpPr>
            <a:spLocks noChangeArrowheads="1"/>
          </p:cNvSpPr>
          <p:nvPr/>
        </p:nvSpPr>
        <p:spPr bwMode="auto">
          <a:xfrm>
            <a:off x="5581650" y="5013325"/>
            <a:ext cx="646113" cy="785813"/>
          </a:xfrm>
          <a:prstGeom prst="ellipse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k-SK" sz="2400" b="1">
                <a:solidFill>
                  <a:prstClr val="black"/>
                </a:solidFill>
                <a:cs typeface="Arial" charset="0"/>
              </a:rPr>
              <a:t>2</a:t>
            </a:r>
            <a:endParaRPr lang="sk-SK" altLang="sk-SK" sz="24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846" name="Freeform 6"/>
          <p:cNvSpPr>
            <a:spLocks/>
          </p:cNvSpPr>
          <p:nvPr/>
        </p:nvSpPr>
        <p:spPr bwMode="auto">
          <a:xfrm>
            <a:off x="4945063" y="5805488"/>
            <a:ext cx="69850" cy="450850"/>
          </a:xfrm>
          <a:custGeom>
            <a:avLst/>
            <a:gdLst>
              <a:gd name="T0" fmla="*/ 12599891 w 41"/>
              <a:gd name="T1" fmla="*/ 0 h 468"/>
              <a:gd name="T2" fmla="*/ 103324819 w 41"/>
              <a:gd name="T3" fmla="*/ 665321250 h 468"/>
              <a:gd name="T4" fmla="*/ 73083176 w 41"/>
              <a:gd name="T5" fmla="*/ 907256250 h 468"/>
              <a:gd name="T6" fmla="*/ 12599891 w 41"/>
              <a:gd name="T7" fmla="*/ 997981875 h 468"/>
              <a:gd name="T8" fmla="*/ 12599891 w 41"/>
              <a:gd name="T9" fmla="*/ 1179433125 h 4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468">
                <a:moveTo>
                  <a:pt x="5" y="0"/>
                </a:moveTo>
                <a:cubicBezTo>
                  <a:pt x="13" y="90"/>
                  <a:pt x="19" y="177"/>
                  <a:pt x="41" y="264"/>
                </a:cubicBezTo>
                <a:cubicBezTo>
                  <a:pt x="37" y="296"/>
                  <a:pt x="37" y="329"/>
                  <a:pt x="29" y="360"/>
                </a:cubicBezTo>
                <a:cubicBezTo>
                  <a:pt x="25" y="374"/>
                  <a:pt x="8" y="382"/>
                  <a:pt x="5" y="396"/>
                </a:cubicBezTo>
                <a:cubicBezTo>
                  <a:pt x="0" y="419"/>
                  <a:pt x="5" y="444"/>
                  <a:pt x="5" y="4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>
              <a:solidFill>
                <a:prstClr val="black"/>
              </a:solidFill>
            </a:endParaRPr>
          </a:p>
        </p:txBody>
      </p:sp>
      <p:sp>
        <p:nvSpPr>
          <p:cNvPr id="33847" name="Freeform 7"/>
          <p:cNvSpPr>
            <a:spLocks/>
          </p:cNvSpPr>
          <p:nvPr/>
        </p:nvSpPr>
        <p:spPr bwMode="auto">
          <a:xfrm>
            <a:off x="5911850" y="5805488"/>
            <a:ext cx="69850" cy="473075"/>
          </a:xfrm>
          <a:custGeom>
            <a:avLst/>
            <a:gdLst>
              <a:gd name="T0" fmla="*/ 0 w 36"/>
              <a:gd name="T1" fmla="*/ 0 h 492"/>
              <a:gd name="T2" fmla="*/ 30241875 w 36"/>
              <a:gd name="T3" fmla="*/ 120967500 h 492"/>
              <a:gd name="T4" fmla="*/ 90725625 w 36"/>
              <a:gd name="T5" fmla="*/ 302418750 h 492"/>
              <a:gd name="T6" fmla="*/ 30241875 w 36"/>
              <a:gd name="T7" fmla="*/ 1239916875 h 4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" h="492">
                <a:moveTo>
                  <a:pt x="0" y="0"/>
                </a:moveTo>
                <a:cubicBezTo>
                  <a:pt x="4" y="16"/>
                  <a:pt x="7" y="32"/>
                  <a:pt x="12" y="48"/>
                </a:cubicBezTo>
                <a:cubicBezTo>
                  <a:pt x="19" y="72"/>
                  <a:pt x="36" y="120"/>
                  <a:pt x="36" y="120"/>
                </a:cubicBezTo>
                <a:cubicBezTo>
                  <a:pt x="7" y="263"/>
                  <a:pt x="12" y="305"/>
                  <a:pt x="12" y="4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Meranie </a:t>
            </a:r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Veličina, jednotka, meradlo, presnosť merania</a:t>
            </a:r>
          </a:p>
          <a:p>
            <a:pPr lvl="1" eaLnBrk="1" hangingPunct="1">
              <a:buFont typeface="Arial" charset="0"/>
              <a:buNone/>
            </a:pPr>
            <a:r>
              <a:rPr lang="sk-SK" altLang="sk-SK" smtClean="0"/>
              <a:t>   A    1,0 cm 			C    1,1 cm</a:t>
            </a:r>
          </a:p>
          <a:p>
            <a:pPr lvl="1" eaLnBrk="1" hangingPunct="1">
              <a:buFont typeface="Arial" charset="0"/>
              <a:buNone/>
            </a:pPr>
            <a:r>
              <a:rPr lang="sk-SK" altLang="sk-SK" smtClean="0"/>
              <a:t>   B    1,2 cm 			D    1,05 cm</a:t>
            </a:r>
          </a:p>
          <a:p>
            <a:pPr lvl="1" eaLnBrk="1" hangingPunct="1">
              <a:buFont typeface="Arial" charset="0"/>
              <a:buNone/>
            </a:pPr>
            <a:r>
              <a:rPr lang="sk-SK" altLang="sk-SK" smtClean="0"/>
              <a:t>   </a:t>
            </a:r>
          </a:p>
          <a:p>
            <a:pPr lvl="1" eaLnBrk="1" hangingPunct="1">
              <a:buFont typeface="Arial" charset="0"/>
              <a:buNone/>
            </a:pPr>
            <a:r>
              <a:rPr lang="sk-SK" altLang="sk-SK" smtClean="0"/>
              <a:t>   </a:t>
            </a:r>
          </a:p>
        </p:txBody>
      </p:sp>
      <p:pic>
        <p:nvPicPr>
          <p:cNvPr id="15364" name="Obrázok 4" descr="striekacka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9" r="12968" b="22176"/>
          <a:stretch>
            <a:fillRect/>
          </a:stretch>
        </p:blipFill>
        <p:spPr bwMode="auto">
          <a:xfrm>
            <a:off x="1592263" y="4319588"/>
            <a:ext cx="27638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5" name="AutoShape 3"/>
          <p:cNvCxnSpPr>
            <a:cxnSpLocks noChangeShapeType="1"/>
          </p:cNvCxnSpPr>
          <p:nvPr/>
        </p:nvCxnSpPr>
        <p:spPr bwMode="auto">
          <a:xfrm>
            <a:off x="1700213" y="4797425"/>
            <a:ext cx="7477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508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604963" y="5157788"/>
            <a:ext cx="4191000" cy="4000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sk-SK" altLang="sk-SK" sz="2000">
                <a:latin typeface="Times New Roman" pitchFamily="18" charset="0"/>
              </a:rPr>
              <a:t>0</a:t>
            </a:r>
            <a:r>
              <a:rPr lang="sk-SK" altLang="sk-SK" sz="2000"/>
              <a:t>         1          2         3          cm</a:t>
            </a:r>
            <a:endParaRPr lang="sk-SK" altLang="sk-SK" sz="2000">
              <a:latin typeface="Arial" charset="0"/>
            </a:endParaRPr>
          </a:p>
        </p:txBody>
      </p:sp>
      <p:pic>
        <p:nvPicPr>
          <p:cNvPr id="15369" name="Obrázok 4" descr="striekacka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9" r="12968" b="32082"/>
          <a:stretch>
            <a:fillRect/>
          </a:stretch>
        </p:blipFill>
        <p:spPr bwMode="auto">
          <a:xfrm>
            <a:off x="1601788" y="3933825"/>
            <a:ext cx="44910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0" name="AutoShape 3"/>
          <p:cNvCxnSpPr>
            <a:cxnSpLocks noChangeShapeType="1"/>
          </p:cNvCxnSpPr>
          <p:nvPr/>
        </p:nvCxnSpPr>
        <p:spPr bwMode="auto">
          <a:xfrm>
            <a:off x="1778000" y="4646613"/>
            <a:ext cx="1187450" cy="0"/>
          </a:xfrm>
          <a:prstGeom prst="straightConnector1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1604963" y="5334000"/>
            <a:ext cx="5414962" cy="615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sk-SK" altLang="sk-SK" sz="3400">
                <a:latin typeface="Times New Roman" pitchFamily="18" charset="0"/>
              </a:rPr>
              <a:t>0</a:t>
            </a:r>
            <a:r>
              <a:rPr lang="sk-SK" altLang="sk-SK" sz="3400"/>
              <a:t>         1          2         3          cm</a:t>
            </a:r>
            <a:endParaRPr lang="sk-SK" altLang="sk-SK" sz="3400">
              <a:latin typeface="Arial" charset="0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</p:spTree>
    <p:extLst>
      <p:ext uri="{BB962C8B-B14F-4D97-AF65-F5344CB8AC3E}">
        <p14:creationId xmlns:p14="http://schemas.microsoft.com/office/powerpoint/2010/main" val="30813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Pomôcky na dielňu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Hadice boli kúpené v </a:t>
            </a:r>
            <a:r>
              <a:rPr lang="sk-SK" dirty="0" err="1" smtClean="0"/>
              <a:t>Merkury</a:t>
            </a:r>
            <a:r>
              <a:rPr lang="sk-SK" dirty="0" smtClean="0"/>
              <a:t> </a:t>
            </a:r>
            <a:r>
              <a:rPr lang="sk-SK" dirty="0" err="1" smtClean="0"/>
              <a:t>markete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širší priemer 1m za 0,69 €</a:t>
            </a:r>
          </a:p>
          <a:p>
            <a:endParaRPr lang="sk-SK" dirty="0"/>
          </a:p>
          <a:p>
            <a:r>
              <a:rPr lang="sk-SK" dirty="0"/>
              <a:t>u</a:t>
            </a:r>
            <a:r>
              <a:rPr lang="sk-SK" dirty="0" smtClean="0"/>
              <a:t>žší priemer 1m za 0,13 €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( mali hadice s rôznymi priemermi)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63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Tábor „</a:t>
            </a:r>
            <a:r>
              <a:rPr lang="sk-SK" dirty="0" err="1" smtClean="0"/>
              <a:t>Experimentáreň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aktuálne informácie sú vždy zverejnené </a:t>
            </a:r>
            <a:r>
              <a:rPr lang="sk-SK" dirty="0"/>
              <a:t>na </a:t>
            </a:r>
            <a:r>
              <a:rPr lang="sk-SK" dirty="0" smtClean="0"/>
              <a:t>stránke </a:t>
            </a:r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www.scholaludus.sk/new/index.php?go=tabor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(k táboru 2015 budú informácie v máji)</a:t>
            </a:r>
          </a:p>
          <a:p>
            <a:r>
              <a:rPr lang="sk-SK" dirty="0" smtClean="0"/>
              <a:t>Ročník 2009 „Papierová fyzika“ je spracovaný formou metodických materiálov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http://www.scholaludus.sk/papierova_fyzika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7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06" y="3284984"/>
            <a:ext cx="2204864" cy="22048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38" y="620688"/>
            <a:ext cx="2052000" cy="2052000"/>
          </a:xfrm>
          <a:prstGeom prst="rect">
            <a:avLst/>
          </a:prstGeom>
        </p:spPr>
      </p:pic>
      <p:pic>
        <p:nvPicPr>
          <p:cNvPr id="9" name="Obrázok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8890" y="620688"/>
            <a:ext cx="2022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www.portalvs.sk/_thumbs/200/0/lfuk1_8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442" y="621638"/>
            <a:ext cx="20129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6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Tábory SCHOLA LUDUS: </a:t>
            </a:r>
            <a:r>
              <a:rPr lang="sk-SK" b="1" dirty="0" err="1" smtClean="0">
                <a:solidFill>
                  <a:srgbClr val="FF0000"/>
                </a:solidFill>
              </a:rPr>
              <a:t>Experimentáreň</a:t>
            </a:r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altLang="sk-SK" sz="2800" dirty="0" smtClean="0">
                <a:solidFill>
                  <a:srgbClr val="FF0000"/>
                </a:solidFill>
              </a:rPr>
              <a:t>9 – 15 </a:t>
            </a:r>
            <a:r>
              <a:rPr lang="sk-SK" altLang="sk-SK" sz="2800" dirty="0" smtClean="0">
                <a:solidFill>
                  <a:srgbClr val="FF0000"/>
                </a:solidFill>
              </a:rPr>
              <a:t>ročné deti</a:t>
            </a:r>
            <a:endParaRPr lang="en-US" altLang="sk-SK" sz="2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altLang="sk-SK" sz="2800" dirty="0" smtClean="0">
                <a:solidFill>
                  <a:srgbClr val="FF0000"/>
                </a:solidFill>
              </a:rPr>
              <a:t>5 d</a:t>
            </a:r>
            <a:r>
              <a:rPr lang="sk-SK" altLang="sk-SK" sz="2800" dirty="0" err="1" smtClean="0">
                <a:solidFill>
                  <a:srgbClr val="FF0000"/>
                </a:solidFill>
              </a:rPr>
              <a:t>ní</a:t>
            </a:r>
            <a:r>
              <a:rPr lang="en-US" altLang="sk-SK" sz="2800" dirty="0" smtClean="0">
                <a:solidFill>
                  <a:srgbClr val="FF0000"/>
                </a:solidFill>
              </a:rPr>
              <a:t>, 8:00 – 16:30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altLang="sk-SK" sz="2800" dirty="0" smtClean="0">
                <a:solidFill>
                  <a:srgbClr val="FF0000"/>
                </a:solidFill>
              </a:rPr>
              <a:t>max. 25 </a:t>
            </a:r>
            <a:r>
              <a:rPr lang="sk-SK" altLang="sk-SK" sz="2800" dirty="0" smtClean="0">
                <a:solidFill>
                  <a:srgbClr val="FF0000"/>
                </a:solidFill>
              </a:rPr>
              <a:t>účastníkov na turnus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Nevyžaduje sa špeciálny záujem o fyziku, ani mimoriadne nadanie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Ciele: </a:t>
            </a:r>
            <a:br>
              <a:rPr lang="sk-SK" altLang="sk-SK" sz="2800" dirty="0" smtClean="0">
                <a:solidFill>
                  <a:srgbClr val="FF0000"/>
                </a:solidFill>
              </a:rPr>
            </a:br>
            <a:r>
              <a:rPr lang="sk-SK" altLang="sk-SK" sz="2800" dirty="0" smtClean="0">
                <a:solidFill>
                  <a:srgbClr val="FF0000"/>
                </a:solidFill>
              </a:rPr>
              <a:t>- inšpirovať  - motivovať, stimulovať záujem detí o vedu, podporiť túžbu objavovať,</a:t>
            </a:r>
            <a:br>
              <a:rPr lang="sk-SK" altLang="sk-SK" sz="2800" dirty="0" smtClean="0">
                <a:solidFill>
                  <a:srgbClr val="FF0000"/>
                </a:solidFill>
              </a:rPr>
            </a:br>
            <a:r>
              <a:rPr lang="sk-SK" altLang="sk-SK" sz="2800" dirty="0" smtClean="0">
                <a:solidFill>
                  <a:srgbClr val="FF0000"/>
                </a:solidFill>
              </a:rPr>
              <a:t>- rozvíjať kognitívne schopnosti (definovať problém,, klásť otázky, tvoriť hypotézy, overovať ich, navrhnúť a realizovať experiment,  merať, interpretovať výsledky, formulovať záver</a:t>
            </a:r>
            <a:r>
              <a:rPr lang="sk-SK" altLang="sk-SK" sz="2800" dirty="0">
                <a:solidFill>
                  <a:srgbClr val="FF0000"/>
                </a:solidFill>
              </a:rPr>
              <a:t/>
            </a:r>
            <a:br>
              <a:rPr lang="sk-SK" altLang="sk-SK" sz="2800" dirty="0">
                <a:solidFill>
                  <a:srgbClr val="FF0000"/>
                </a:solidFill>
              </a:rPr>
            </a:br>
            <a:r>
              <a:rPr lang="sk-SK" altLang="sk-SK" sz="2800" dirty="0" smtClean="0">
                <a:solidFill>
                  <a:srgbClr val="FF0000"/>
                </a:solidFill>
              </a:rPr>
              <a:t>- rozvíjať  tvorivosť, komunikačné schopnosti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SCHOLA LUDUS: </a:t>
            </a:r>
            <a:r>
              <a:rPr lang="sk-SK" b="1" dirty="0" err="1" smtClean="0">
                <a:solidFill>
                  <a:srgbClr val="FF0000"/>
                </a:solidFill>
              </a:rPr>
              <a:t>Experimentáreň</a:t>
            </a:r>
            <a:r>
              <a:rPr lang="sk-SK" b="1" dirty="0" smtClean="0">
                <a:solidFill>
                  <a:srgbClr val="FF0000"/>
                </a:solidFill>
              </a:rPr>
              <a:t> 2014 Fyzika na telo</a:t>
            </a:r>
            <a:endParaRPr lang="sk-SK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Meranie vlastného tela a meranie vlastným telom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Páky v ľudskom tele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Kĺby v ľudskom tele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Svalové napätie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Správne držanie tela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Pľúca a dýchanie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Srdce a krvný obeh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Termoregulácie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smtClean="0">
                <a:solidFill>
                  <a:srgbClr val="FF0000"/>
                </a:solidFill>
              </a:rPr>
              <a:t>Modelovanie nosnosti kostí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k-SK" altLang="sk-SK" sz="2800" dirty="0" err="1" smtClean="0">
                <a:solidFill>
                  <a:srgbClr val="FF0000"/>
                </a:solidFill>
              </a:rPr>
              <a:t>Laparoskopia</a:t>
            </a:r>
            <a:endParaRPr lang="sk-SK" altLang="sk-SK" sz="2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sk-SK" altLang="sk-SK" sz="2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sk-SK" altLang="sk-SK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Meranie kapacity pľúc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2267744" y="2780556"/>
            <a:ext cx="4764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FF0000"/>
                </a:solidFill>
              </a:rPr>
              <a:t>n</a:t>
            </a:r>
            <a:r>
              <a:rPr lang="sk-SK" sz="4000" b="1" dirty="0" smtClean="0">
                <a:solidFill>
                  <a:srgbClr val="FF0000"/>
                </a:solidFill>
              </a:rPr>
              <a:t>ávrhy deti na tábore</a:t>
            </a:r>
            <a:endParaRPr lang="sk-SK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43" y="1600200"/>
            <a:ext cx="6779314" cy="4525963"/>
          </a:xfrm>
        </p:spPr>
      </p:pic>
    </p:spTree>
    <p:extLst>
      <p:ext uri="{BB962C8B-B14F-4D97-AF65-F5344CB8AC3E}">
        <p14:creationId xmlns:p14="http://schemas.microsoft.com/office/powerpoint/2010/main" val="36609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6147951" cy="4104455"/>
          </a:xfrm>
        </p:spPr>
      </p:pic>
      <p:pic>
        <p:nvPicPr>
          <p:cNvPr id="4" name="Zástupný symbol obsahu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1274" y="1373464"/>
            <a:ext cx="5393984" cy="3600401"/>
          </a:xfrm>
        </p:spPr>
      </p:pic>
    </p:spTree>
    <p:extLst>
      <p:ext uri="{BB962C8B-B14F-4D97-AF65-F5344CB8AC3E}">
        <p14:creationId xmlns:p14="http://schemas.microsoft.com/office/powerpoint/2010/main" val="31080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43" y="1600200"/>
            <a:ext cx="6779314" cy="4525963"/>
          </a:xfrm>
        </p:spPr>
      </p:pic>
    </p:spTree>
    <p:extLst>
      <p:ext uri="{BB962C8B-B14F-4D97-AF65-F5344CB8AC3E}">
        <p14:creationId xmlns:p14="http://schemas.microsoft.com/office/powerpoint/2010/main" val="10980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637F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625</Words>
  <Application>Microsoft Office PowerPoint</Application>
  <PresentationFormat>Prezentácia na obrazovke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24</vt:i4>
      </vt:variant>
    </vt:vector>
  </HeadingPairs>
  <TitlesOfParts>
    <vt:vector size="26" baseType="lpstr">
      <vt:lpstr>Motív Office</vt:lpstr>
      <vt:lpstr>1_Motív Office</vt:lpstr>
      <vt:lpstr>Šoltésove dni 2014 Bratislava, FMFI UK, 7.11.2014  DÝCHANIE AKO TÉMA PRE VYUČOVANIE FYZIKY  Viera Haverlíková, Martina Hodosyová</vt:lpstr>
      <vt:lpstr>Dnešná ponuka</vt:lpstr>
      <vt:lpstr>Prezentácia programu PowerPoint</vt:lpstr>
      <vt:lpstr>Tábory SCHOLA LUDUS: Experimentáreň</vt:lpstr>
      <vt:lpstr>SCHOLA LUDUS: Experimentáreň 2014 Fyzika na telo</vt:lpstr>
      <vt:lpstr>Meranie kapacity pľúc</vt:lpstr>
      <vt:lpstr>Prezentácia programu PowerPoint</vt:lpstr>
      <vt:lpstr>Prezentácia programu PowerPoint</vt:lpstr>
      <vt:lpstr>Prezentácia programu PowerPoint</vt:lpstr>
      <vt:lpstr>Prezentácia programu PowerPoint</vt:lpstr>
      <vt:lpstr>Meranie kapacity pľúc</vt:lpstr>
      <vt:lpstr>Dýchanie vo vyučovaní  biofyziky na LF UK</vt:lpstr>
      <vt:lpstr>Mechanika dýchania</vt:lpstr>
      <vt:lpstr>Pľúcne objemy</vt:lpstr>
      <vt:lpstr>Pľúcne kapacity</vt:lpstr>
      <vt:lpstr>Vitálna kapacita pľúc - muži</vt:lpstr>
      <vt:lpstr>Vitálna kapacita pľúc - ženy</vt:lpstr>
      <vt:lpstr>Max. prietoková rýchlosť výdychu</vt:lpstr>
      <vt:lpstr>Max. prietoková rýchlosť výdychu</vt:lpstr>
      <vt:lpstr>Ťažkosti študentov</vt:lpstr>
      <vt:lpstr>Mechanika tekutín </vt:lpstr>
      <vt:lpstr>Meranie </vt:lpstr>
      <vt:lpstr>Pomôcky na dielňu</vt:lpstr>
      <vt:lpstr>Tábor „Experimentáreň“</vt:lpstr>
    </vt:vector>
  </TitlesOfParts>
  <Company>fmfi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tvoria poznatky – experimentálne poznávanie s využitím metódy čiernej skrinky</dc:title>
  <dc:creator>Viera Haverlíková</dc:creator>
  <cp:lastModifiedBy>KV</cp:lastModifiedBy>
  <cp:revision>78</cp:revision>
  <dcterms:created xsi:type="dcterms:W3CDTF">2012-04-12T10:22:51Z</dcterms:created>
  <dcterms:modified xsi:type="dcterms:W3CDTF">2014-12-14T19:55:58Z</dcterms:modified>
</cp:coreProperties>
</file>