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7"/>
  </p:notesMasterIdLst>
  <p:sldIdLst>
    <p:sldId id="256" r:id="rId2"/>
    <p:sldId id="257" r:id="rId3"/>
    <p:sldId id="296" r:id="rId4"/>
    <p:sldId id="297" r:id="rId5"/>
    <p:sldId id="311" r:id="rId6"/>
    <p:sldId id="298" r:id="rId7"/>
    <p:sldId id="299" r:id="rId8"/>
    <p:sldId id="300" r:id="rId9"/>
    <p:sldId id="301" r:id="rId10"/>
    <p:sldId id="304" r:id="rId11"/>
    <p:sldId id="303" r:id="rId12"/>
    <p:sldId id="302" r:id="rId13"/>
    <p:sldId id="308" r:id="rId14"/>
    <p:sldId id="307" r:id="rId15"/>
    <p:sldId id="306" r:id="rId16"/>
    <p:sldId id="305" r:id="rId17"/>
    <p:sldId id="258" r:id="rId18"/>
    <p:sldId id="309" r:id="rId19"/>
    <p:sldId id="310" r:id="rId20"/>
    <p:sldId id="314" r:id="rId21"/>
    <p:sldId id="315" r:id="rId22"/>
    <p:sldId id="316" r:id="rId23"/>
    <p:sldId id="312" r:id="rId24"/>
    <p:sldId id="313" r:id="rId25"/>
    <p:sldId id="278" r:id="rId26"/>
  </p:sldIdLst>
  <p:sldSz cx="9144000" cy="5143500" type="screen16x9"/>
  <p:notesSz cx="6858000" cy="9144000"/>
  <p:embeddedFontLst>
    <p:embeddedFont>
      <p:font typeface="Dosis" pitchFamily="2" charset="-18"/>
      <p:regular r:id="rId28"/>
      <p:bold r:id="rId29"/>
    </p:embeddedFont>
    <p:embeddedFont>
      <p:font typeface="Sniglet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A78245-F04A-4819-98CB-A0784EEE9882}">
  <a:tblStyle styleId="{0FA78245-F04A-4819-98CB-A0784EEE98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0B4C3CC-C3A9-4D13-B8F7-F7B8FBA7BB3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4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6271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01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87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048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253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010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72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68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07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672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839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69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721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41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691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606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62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36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71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28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68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356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913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66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enovy_odhad_supravy_pomocok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://e-fyzika.ddp.fmph.uniba.sk/dokumenty/Metodicke_materialy/Zakladna_skola/9_rocnik/9_rocnik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hyperlink" Target="https://sons-vanyova.webnode.sk/conductivity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"/>
          <p:cNvSpPr txBox="1">
            <a:spLocks noGrp="1"/>
          </p:cNvSpPr>
          <p:nvPr>
            <p:ph type="ctrTitle"/>
          </p:nvPr>
        </p:nvSpPr>
        <p:spPr>
          <a:xfrm>
            <a:off x="2305100" y="425071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cap="small" dirty="0" err="1"/>
              <a:t>Kufrik</a:t>
            </a:r>
            <a:r>
              <a:rPr lang="sk-SK" cap="small" dirty="0"/>
              <a:t> </a:t>
            </a:r>
            <a:r>
              <a:rPr lang="sk-SK" cap="small" dirty="0" err="1"/>
              <a:t>plny</a:t>
            </a:r>
            <a:r>
              <a:rPr lang="sk-SK" cap="small" dirty="0"/>
              <a:t> </a:t>
            </a:r>
            <a:r>
              <a:rPr lang="sk-SK" cap="small" dirty="0" err="1"/>
              <a:t>zabavy</a:t>
            </a:r>
            <a:endParaRPr cap="small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5BC63AF4-D1D0-477A-BD0C-B04F7D4A78C1}"/>
              </a:ext>
            </a:extLst>
          </p:cNvPr>
          <p:cNvSpPr txBox="1"/>
          <p:nvPr/>
        </p:nvSpPr>
        <p:spPr>
          <a:xfrm>
            <a:off x="4207726" y="1776755"/>
            <a:ext cx="3107473" cy="124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2"/>
              </a:buClr>
              <a:buSzPts val="4800"/>
              <a:buFont typeface="Sniglet"/>
              <a:buNone/>
              <a:defRPr sz="4800" cap="small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sk-SK" sz="2800" b="1" dirty="0">
                <a:latin typeface="Dosis" panose="020B0604020202020204" charset="-18"/>
              </a:rPr>
              <a:t>Klára Velmovská</a:t>
            </a:r>
          </a:p>
          <a:p>
            <a:r>
              <a:rPr lang="sk-SK" sz="2800" b="1" dirty="0">
                <a:latin typeface="Dosis" panose="020B0604020202020204" charset="-18"/>
              </a:rPr>
              <a:t>Monika </a:t>
            </a:r>
            <a:r>
              <a:rPr lang="sk-SK" sz="2800" b="1" dirty="0" err="1">
                <a:latin typeface="Dosis" panose="020B0604020202020204" charset="-18"/>
              </a:rPr>
              <a:t>Vanyová</a:t>
            </a:r>
            <a:endParaRPr lang="sk-SK" sz="2800" b="1" dirty="0">
              <a:latin typeface="Dosis" panose="020B0604020202020204" charset="-18"/>
            </a:endParaRPr>
          </a:p>
        </p:txBody>
      </p:sp>
      <p:pic>
        <p:nvPicPr>
          <p:cNvPr id="1026" name="Picture 2" descr="Basetech IP67 1310218 univerzálne kufrík na náradie (d x š x v) 240 x 195 x  112 mm | Conrad.sk">
            <a:extLst>
              <a:ext uri="{FF2B5EF4-FFF2-40B4-BE49-F238E27FC236}">
                <a16:creationId xmlns:a16="http://schemas.microsoft.com/office/drawing/2014/main" id="{62621367-EF71-43A5-B0BB-7AB3B21E7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2" b="94891" l="8031" r="93242">
                        <a14:foregroundMark x1="15279" y1="10858" x2="14887" y2="18157"/>
                        <a14:foregroundMark x1="46817" y1="5474" x2="57003" y2="10858"/>
                        <a14:foregroundMark x1="11851" y1="13686" x2="8129" y2="29562"/>
                        <a14:foregroundMark x1="23702" y1="33942" x2="51518" y2="34580"/>
                        <a14:foregroundMark x1="29873" y1="67701" x2="79922" y2="80018"/>
                        <a14:foregroundMark x1="79922" y1="80018" x2="84427" y2="73449"/>
                        <a14:foregroundMark x1="52595" y1="84489" x2="28795" y2="82664"/>
                        <a14:foregroundMark x1="28795" y1="82664" x2="25759" y2="78467"/>
                        <a14:foregroundMark x1="39961" y1="94891" x2="61704" y2="91423"/>
                        <a14:foregroundMark x1="93242" y1="68339" x2="91577" y2="70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264" y="338641"/>
            <a:ext cx="2193073" cy="23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70;p18">
            <a:extLst>
              <a:ext uri="{FF2B5EF4-FFF2-40B4-BE49-F238E27FC236}">
                <a16:creationId xmlns:a16="http://schemas.microsoft.com/office/drawing/2014/main" id="{79AD6B76-8F46-4622-8D9B-371D8EDC07F3}"/>
              </a:ext>
            </a:extLst>
          </p:cNvPr>
          <p:cNvSpPr/>
          <p:nvPr/>
        </p:nvSpPr>
        <p:spPr>
          <a:xfrm>
            <a:off x="3058370" y="1186224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6" name="Google Shape;993;p47">
            <a:extLst>
              <a:ext uri="{FF2B5EF4-FFF2-40B4-BE49-F238E27FC236}">
                <a16:creationId xmlns:a16="http://schemas.microsoft.com/office/drawing/2014/main" id="{459EB54B-E1AF-4E3C-A2B6-474D92EC9A21}"/>
              </a:ext>
            </a:extLst>
          </p:cNvPr>
          <p:cNvSpPr/>
          <p:nvPr/>
        </p:nvSpPr>
        <p:spPr>
          <a:xfrm>
            <a:off x="852027" y="1886006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" name="Google Shape;991;p47">
            <a:extLst>
              <a:ext uri="{FF2B5EF4-FFF2-40B4-BE49-F238E27FC236}">
                <a16:creationId xmlns:a16="http://schemas.microsoft.com/office/drawing/2014/main" id="{AFD2941C-23D3-4C8F-9D84-D90F8DA800ED}"/>
              </a:ext>
            </a:extLst>
          </p:cNvPr>
          <p:cNvSpPr/>
          <p:nvPr/>
        </p:nvSpPr>
        <p:spPr>
          <a:xfrm>
            <a:off x="8320296" y="338641"/>
            <a:ext cx="516707" cy="588292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9FDB4ECA-84B1-4AE3-8AFE-03CD23C73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937" y="685800"/>
            <a:ext cx="209907" cy="16383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770E064F-38F4-44E4-964C-F315C43E6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77" y="681990"/>
            <a:ext cx="209907" cy="16383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128795DD-4054-4602-AC90-B2200087D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657" y="671887"/>
            <a:ext cx="209907" cy="1638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 err="1">
                <a:latin typeface="Dosis" panose="020B0604020202020204" charset="-18"/>
              </a:rPr>
              <a:t>Holcove</a:t>
            </a:r>
            <a:r>
              <a:rPr lang="sk-SK" sz="3600" b="1" dirty="0">
                <a:latin typeface="Dosis" panose="020B0604020202020204" charset="-18"/>
              </a:rPr>
              <a:t> svorky</a:t>
            </a: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82425"/>
            <a:ext cx="5489057" cy="341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izolované držiaky, ktoré sa využívajú v </a:t>
            </a:r>
            <a:r>
              <a:rPr lang="sk-SK" sz="2800" dirty="0" err="1">
                <a:solidFill>
                  <a:srgbClr val="3D4965"/>
                </a:solidFill>
                <a:latin typeface="Dosis"/>
                <a:sym typeface="Dosis"/>
              </a:rPr>
              <a:t>Oerstedovom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 pokuse,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na trhu sme ich nenašli,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tvrdený polystyrén s rozmermi 30 x 10 x 5 cm a dve špajdle, dlhé asi 10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cm, ktoré sme zapichli na konce polystyrénu.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6" name="Picture 32">
            <a:extLst>
              <a:ext uri="{FF2B5EF4-FFF2-40B4-BE49-F238E27FC236}">
                <a16:creationId xmlns:a16="http://schemas.microsoft.com/office/drawing/2014/main" id="{549FD63A-E0A5-4C53-9204-418EF7123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982" y="2806680"/>
            <a:ext cx="2816399" cy="2111795"/>
          </a:xfrm>
          <a:prstGeom prst="rect">
            <a:avLst/>
          </a:prstGeom>
        </p:spPr>
      </p:pic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3DEAA790-AF8D-4774-A62B-719ECB5131C6}"/>
              </a:ext>
            </a:extLst>
          </p:cNvPr>
          <p:cNvSpPr/>
          <p:nvPr/>
        </p:nvSpPr>
        <p:spPr>
          <a:xfrm rot="2487273">
            <a:off x="3371928" y="4605616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8B6C5D1F-FA6C-4D36-80F1-87F781F44B9F}"/>
              </a:ext>
            </a:extLst>
          </p:cNvPr>
          <p:cNvSpPr/>
          <p:nvPr/>
        </p:nvSpPr>
        <p:spPr>
          <a:xfrm>
            <a:off x="5652169" y="1939825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9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7911166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2800" b="1" dirty="0">
                <a:latin typeface="Dosis" panose="020B0604020202020204" charset="-18"/>
              </a:rPr>
              <a:t>Stojany, uhlíkové tyčinky a jedna 4,5 V plochá batéria</a:t>
            </a: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82425"/>
            <a:ext cx="6329382" cy="260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85 - žiaci skúmajú elektrolýzu,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stojany, do ktorých sa uchytia uhlíkové tyčinky -&gt; držiaky z drevených štipcov 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tuhami do verzatilky.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9C33EC2-6324-4A2C-A34A-7B307D65A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379" y="2667521"/>
            <a:ext cx="3829365" cy="22509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B7921E6D-CF7D-49AA-9698-00F7E2C0B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936940"/>
              </p:ext>
            </p:extLst>
          </p:nvPr>
        </p:nvGraphicFramePr>
        <p:xfrm>
          <a:off x="747925" y="4510131"/>
          <a:ext cx="3911830" cy="378016"/>
        </p:xfrm>
        <a:graphic>
          <a:graphicData uri="http://schemas.openxmlformats.org/drawingml/2006/table">
            <a:tbl>
              <a:tblPr firstRow="1" firstCol="1" bandRow="1">
                <a:tableStyleId>{0FA78245-F04A-4819-98CB-A0784EEE9882}</a:tableStyleId>
              </a:tblPr>
              <a:tblGrid>
                <a:gridCol w="1816274">
                  <a:extLst>
                    <a:ext uri="{9D8B030D-6E8A-4147-A177-3AD203B41FA5}">
                      <a16:colId xmlns:a16="http://schemas.microsoft.com/office/drawing/2014/main" val="658129894"/>
                    </a:ext>
                  </a:extLst>
                </a:gridCol>
                <a:gridCol w="1485956">
                  <a:extLst>
                    <a:ext uri="{9D8B030D-6E8A-4147-A177-3AD203B41FA5}">
                      <a16:colId xmlns:a16="http://schemas.microsoft.com/office/drawing/2014/main" val="16365715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132807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grafitové elektródy (uhlíkové tyčinky)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https://bit.ly/3blPzjo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29,90 €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09384745"/>
                  </a:ext>
                </a:extLst>
              </a:tr>
            </a:tbl>
          </a:graphicData>
        </a:graphic>
      </p:graphicFrame>
      <p:sp>
        <p:nvSpPr>
          <p:cNvPr id="9" name="Google Shape;571;p18">
            <a:extLst>
              <a:ext uri="{FF2B5EF4-FFF2-40B4-BE49-F238E27FC236}">
                <a16:creationId xmlns:a16="http://schemas.microsoft.com/office/drawing/2014/main" id="{47895CBB-1FBC-4A0D-B7EE-A89009B9C07F}"/>
              </a:ext>
            </a:extLst>
          </p:cNvPr>
          <p:cNvSpPr/>
          <p:nvPr/>
        </p:nvSpPr>
        <p:spPr>
          <a:xfrm rot="2487273">
            <a:off x="6778534" y="1822704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" name="Google Shape;570;p18">
            <a:extLst>
              <a:ext uri="{FF2B5EF4-FFF2-40B4-BE49-F238E27FC236}">
                <a16:creationId xmlns:a16="http://schemas.microsoft.com/office/drawing/2014/main" id="{A48EF74A-D04B-428A-BD52-EE2B7339517B}"/>
              </a:ext>
            </a:extLst>
          </p:cNvPr>
          <p:cNvSpPr/>
          <p:nvPr/>
        </p:nvSpPr>
        <p:spPr>
          <a:xfrm>
            <a:off x="2819759" y="3518051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92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Vreckovka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82425"/>
            <a:ext cx="6329382" cy="148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89 – zostrojiť zdroj elektrického napätia,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vreckovka -&gt; špongiová utierka. 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38BCEBF6-631B-41DE-B9B3-1FEABCE9F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034" y="2260368"/>
            <a:ext cx="2709108" cy="24623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71;p18">
            <a:extLst>
              <a:ext uri="{FF2B5EF4-FFF2-40B4-BE49-F238E27FC236}">
                <a16:creationId xmlns:a16="http://schemas.microsoft.com/office/drawing/2014/main" id="{B5907316-6404-45B6-BB01-965D8F4F2BFD}"/>
              </a:ext>
            </a:extLst>
          </p:cNvPr>
          <p:cNvSpPr/>
          <p:nvPr/>
        </p:nvSpPr>
        <p:spPr>
          <a:xfrm rot="2487273">
            <a:off x="1495331" y="2622202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58DECCB5-7069-4BF2-A644-AA64155BA2CB}"/>
              </a:ext>
            </a:extLst>
          </p:cNvPr>
          <p:cNvSpPr/>
          <p:nvPr/>
        </p:nvSpPr>
        <p:spPr>
          <a:xfrm>
            <a:off x="3392189" y="3429150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993;p47">
            <a:extLst>
              <a:ext uri="{FF2B5EF4-FFF2-40B4-BE49-F238E27FC236}">
                <a16:creationId xmlns:a16="http://schemas.microsoft.com/office/drawing/2014/main" id="{FE1AD963-1A4F-4DFF-AD08-1FEDA47F405F}"/>
              </a:ext>
            </a:extLst>
          </p:cNvPr>
          <p:cNvSpPr/>
          <p:nvPr/>
        </p:nvSpPr>
        <p:spPr>
          <a:xfrm>
            <a:off x="1121703" y="3970456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59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4" y="225025"/>
            <a:ext cx="6768167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200" b="1" dirty="0">
                <a:latin typeface="Dosis" panose="020B0604020202020204" charset="-18"/>
              </a:rPr>
              <a:t>Odmerný valec, kadička a </a:t>
            </a:r>
            <a:r>
              <a:rPr lang="sk-SK" sz="3200" b="1" dirty="0" err="1">
                <a:latin typeface="Dosis" panose="020B0604020202020204" charset="-18"/>
              </a:rPr>
              <a:t>Petriho</a:t>
            </a:r>
            <a:r>
              <a:rPr lang="sk-SK" sz="3200" b="1" dirty="0">
                <a:latin typeface="Dosis" panose="020B0604020202020204" charset="-18"/>
              </a:rPr>
              <a:t> miska</a:t>
            </a:r>
            <a:endParaRPr sz="32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4" y="1082425"/>
            <a:ext cx="6993161" cy="198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odmerný valec - na určenie objemu vody,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kadička – stojan pri elektrostatike a magnetizme,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 err="1">
                <a:solidFill>
                  <a:srgbClr val="3D4965"/>
                </a:solidFill>
                <a:latin typeface="Dosis"/>
                <a:sym typeface="Dosis"/>
              </a:rPr>
              <a:t>Petriho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 miska – prítomnosť elektrických siločiar.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6" name="Picture 33">
            <a:extLst>
              <a:ext uri="{FF2B5EF4-FFF2-40B4-BE49-F238E27FC236}">
                <a16:creationId xmlns:a16="http://schemas.microsoft.com/office/drawing/2014/main" id="{F11AAEF5-D4A5-4E72-834F-F484B809C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755" y="3118475"/>
            <a:ext cx="2940749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70;p18">
            <a:extLst>
              <a:ext uri="{FF2B5EF4-FFF2-40B4-BE49-F238E27FC236}">
                <a16:creationId xmlns:a16="http://schemas.microsoft.com/office/drawing/2014/main" id="{05B41D02-7CE6-46D6-B1FA-A63CAA188A30}"/>
              </a:ext>
            </a:extLst>
          </p:cNvPr>
          <p:cNvSpPr/>
          <p:nvPr/>
        </p:nvSpPr>
        <p:spPr>
          <a:xfrm>
            <a:off x="1438086" y="3926277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BB3FCCF7-3E0C-45AD-8FC2-DE54D05159F3}"/>
              </a:ext>
            </a:extLst>
          </p:cNvPr>
          <p:cNvSpPr/>
          <p:nvPr/>
        </p:nvSpPr>
        <p:spPr>
          <a:xfrm rot="2487273">
            <a:off x="3288561" y="3045315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0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Nádoba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4" y="1082424"/>
            <a:ext cx="6792743" cy="2074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14 - „princíp a podmienky určovania </a:t>
            </a:r>
            <a:r>
              <a:rPr lang="sk-SK" sz="2800" dirty="0" err="1">
                <a:solidFill>
                  <a:srgbClr val="3D4965"/>
                </a:solidFill>
                <a:latin typeface="Dosis"/>
                <a:sym typeface="Dosis"/>
              </a:rPr>
              <a:t>severo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-južného smeru na zemskom povrchu“,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vandlík – voľné otáčanie tyčového magnetu položeného na polystyréne.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endParaRPr lang="sk-SK" sz="28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6" name="Picture 42">
            <a:extLst>
              <a:ext uri="{FF2B5EF4-FFF2-40B4-BE49-F238E27FC236}">
                <a16:creationId xmlns:a16="http://schemas.microsoft.com/office/drawing/2014/main" id="{2653BDEF-4D72-442A-A314-956202CB9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792" y="2659432"/>
            <a:ext cx="3012333" cy="2259043"/>
          </a:xfrm>
          <a:prstGeom prst="rect">
            <a:avLst/>
          </a:prstGeom>
        </p:spPr>
      </p:pic>
      <p:sp>
        <p:nvSpPr>
          <p:cNvPr id="7" name="Google Shape;570;p18">
            <a:extLst>
              <a:ext uri="{FF2B5EF4-FFF2-40B4-BE49-F238E27FC236}">
                <a16:creationId xmlns:a16="http://schemas.microsoft.com/office/drawing/2014/main" id="{EB30B7CE-C947-4A3D-B8FD-DC8C5581E2B8}"/>
              </a:ext>
            </a:extLst>
          </p:cNvPr>
          <p:cNvSpPr/>
          <p:nvPr/>
        </p:nvSpPr>
        <p:spPr>
          <a:xfrm>
            <a:off x="2150685" y="387291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6E1135A4-13F6-4A74-9C44-5BEA08149C3B}"/>
              </a:ext>
            </a:extLst>
          </p:cNvPr>
          <p:cNvSpPr/>
          <p:nvPr/>
        </p:nvSpPr>
        <p:spPr>
          <a:xfrm rot="2487273">
            <a:off x="5704659" y="31217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46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497405" y="225025"/>
            <a:ext cx="6723392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Hrubá krupica a kovový pliešok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497405" y="1082424"/>
            <a:ext cx="5765610" cy="243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indent="-1746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26  - opis pokusu na znázornenie elektrických siločiar,</a:t>
            </a:r>
          </a:p>
          <a:p>
            <a:pPr marL="174625" indent="-1746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zelektrizovanie kovového pliešku – vysokonapäťový zdroj,</a:t>
            </a:r>
          </a:p>
          <a:p>
            <a:pPr marL="174625" indent="-1746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plastový krúžok zelektrizujeme trením o vlasy, ricínový olej, pomrvené čajové lístky.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6" name="Picture 30">
            <a:extLst>
              <a:ext uri="{FF2B5EF4-FFF2-40B4-BE49-F238E27FC236}">
                <a16:creationId xmlns:a16="http://schemas.microsoft.com/office/drawing/2014/main" id="{41D49B88-5A8D-4239-9183-88FBC45B6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221" y="90049"/>
            <a:ext cx="2160000" cy="249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195AB937-0554-4FC6-9E6D-071850400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221" y="2721173"/>
            <a:ext cx="2160000" cy="23322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3CD97C9D-B255-4CCD-93CE-5F0BDBDD4B5B}"/>
              </a:ext>
            </a:extLst>
          </p:cNvPr>
          <p:cNvSpPr/>
          <p:nvPr/>
        </p:nvSpPr>
        <p:spPr>
          <a:xfrm rot="2487273">
            <a:off x="5712093" y="184885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1;p18">
            <a:extLst>
              <a:ext uri="{FF2B5EF4-FFF2-40B4-BE49-F238E27FC236}">
                <a16:creationId xmlns:a16="http://schemas.microsoft.com/office/drawing/2014/main" id="{8B0E9D5D-B164-4D5B-833E-D08B0315CAC7}"/>
              </a:ext>
            </a:extLst>
          </p:cNvPr>
          <p:cNvSpPr/>
          <p:nvPr/>
        </p:nvSpPr>
        <p:spPr>
          <a:xfrm rot="2487273">
            <a:off x="3288352" y="43024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52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Výroba vybraných pomôcok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82425"/>
            <a:ext cx="6329382" cy="64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endParaRPr lang="sk-SK" sz="28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ACB2D1F2-F587-4DDA-988A-783FCE204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017113"/>
              </p:ext>
            </p:extLst>
          </p:nvPr>
        </p:nvGraphicFramePr>
        <p:xfrm>
          <a:off x="250833" y="1232504"/>
          <a:ext cx="7134583" cy="2564196"/>
        </p:xfrm>
        <a:graphic>
          <a:graphicData uri="http://schemas.openxmlformats.org/drawingml/2006/table">
            <a:tbl>
              <a:tblPr firstRow="1" firstCol="1" bandRow="1">
                <a:tableStyleId>{0FA78245-F04A-4819-98CB-A0784EEE9882}</a:tableStyleId>
              </a:tblPr>
              <a:tblGrid>
                <a:gridCol w="4475427">
                  <a:extLst>
                    <a:ext uri="{9D8B030D-6E8A-4147-A177-3AD203B41FA5}">
                      <a16:colId xmlns:a16="http://schemas.microsoft.com/office/drawing/2014/main" val="2611849161"/>
                    </a:ext>
                  </a:extLst>
                </a:gridCol>
                <a:gridCol w="1290181">
                  <a:extLst>
                    <a:ext uri="{9D8B030D-6E8A-4147-A177-3AD203B41FA5}">
                      <a16:colId xmlns:a16="http://schemas.microsoft.com/office/drawing/2014/main" val="2438729256"/>
                    </a:ext>
                  </a:extLst>
                </a:gridCol>
                <a:gridCol w="1368975">
                  <a:extLst>
                    <a:ext uri="{9D8B030D-6E8A-4147-A177-3AD203B41FA5}">
                      <a16:colId xmlns:a16="http://schemas.microsoft.com/office/drawing/2014/main" val="862115726"/>
                    </a:ext>
                  </a:extLst>
                </a:gridCol>
              </a:tblGrid>
              <a:tr h="189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Názov pomôcky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Cena na trhu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Vlastná výroba</a:t>
                      </a:r>
                    </a:p>
                  </a:txBody>
                  <a:tcPr marL="44450" marR="4445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883794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stojanček na žiarovku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4,70 €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1,16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56674910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súprava rezistorov (</a:t>
                      </a:r>
                      <a:r>
                        <a:rPr lang="sk-SK" sz="2400" dirty="0" err="1">
                          <a:effectLst/>
                          <a:latin typeface="Dosis" panose="020B0604020202020204" charset="-18"/>
                        </a:rPr>
                        <a:t>multirezistor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)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46,67 €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0,72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41269857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>
                          <a:effectLst/>
                          <a:latin typeface="Dosis" panose="020B0604020202020204" charset="-18"/>
                        </a:rPr>
                        <a:t>cievka 400 závitov</a:t>
                      </a:r>
                      <a:endParaRPr lang="sk-SK" sz="240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47,70 €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2,31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37994357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>
                          <a:effectLst/>
                          <a:latin typeface="Dosis" panose="020B0604020202020204" charset="-18"/>
                        </a:rPr>
                        <a:t>jadro z magneticky mäkkej ocele</a:t>
                      </a:r>
                      <a:endParaRPr lang="sk-SK" sz="240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>
                          <a:effectLst/>
                          <a:latin typeface="Dosis" panose="020B0604020202020204" charset="-18"/>
                        </a:rPr>
                        <a:t>38,92 €</a:t>
                      </a:r>
                      <a:endParaRPr lang="sk-SK" sz="240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1,25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62910848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>
                          <a:effectLst/>
                          <a:latin typeface="Dosis" panose="020B0604020202020204" charset="-18"/>
                        </a:rPr>
                        <a:t>grafitové elektródy (uhlíkové tyčinky)</a:t>
                      </a:r>
                      <a:endParaRPr lang="sk-SK" sz="240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29,90 €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2,21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344455"/>
                  </a:ext>
                </a:extLst>
              </a:tr>
            </a:tbl>
          </a:graphicData>
        </a:graphic>
      </p:graphicFrame>
      <p:pic>
        <p:nvPicPr>
          <p:cNvPr id="9" name="Picture 12">
            <a:extLst>
              <a:ext uri="{FF2B5EF4-FFF2-40B4-BE49-F238E27FC236}">
                <a16:creationId xmlns:a16="http://schemas.microsoft.com/office/drawing/2014/main" id="{35E63E1E-8074-4182-BB78-E18DB78F1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842" y="3884643"/>
            <a:ext cx="1711552" cy="123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E8972E1-AF07-43F6-A0A0-582DF0EF9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735" y="3885137"/>
            <a:ext cx="1729024" cy="12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95D412E3-46A9-49B7-9231-1835F1567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532" y="3885137"/>
            <a:ext cx="1329983" cy="12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A8275F2B-956E-441A-8987-4E649C3935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160" y="3884643"/>
            <a:ext cx="1642027" cy="1231200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08A4F6BB-6520-4FAB-90AF-FCDBABE9C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653" y="3884149"/>
            <a:ext cx="1641770" cy="1231200"/>
          </a:xfrm>
          <a:prstGeom prst="rect">
            <a:avLst/>
          </a:prstGeom>
        </p:spPr>
      </p:pic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AC44ACB8-1EAC-4F0B-8882-9D5F8FCFE50F}"/>
              </a:ext>
            </a:extLst>
          </p:cNvPr>
          <p:cNvSpPr/>
          <p:nvPr/>
        </p:nvSpPr>
        <p:spPr>
          <a:xfrm rot="2487273">
            <a:off x="6862291" y="25303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4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" name="Google Shape;530;p13">
            <a:extLst>
              <a:ext uri="{FF2B5EF4-FFF2-40B4-BE49-F238E27FC236}">
                <a16:creationId xmlns:a16="http://schemas.microsoft.com/office/drawing/2014/main" id="{D7D117F3-0275-411F-B085-4D16E9FEB0FD}"/>
              </a:ext>
            </a:extLst>
          </p:cNvPr>
          <p:cNvSpPr txBox="1">
            <a:spLocks/>
          </p:cNvSpPr>
          <p:nvPr/>
        </p:nvSpPr>
        <p:spPr>
          <a:xfrm>
            <a:off x="825500" y="85325"/>
            <a:ext cx="7658099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1"/>
              </a:buClr>
              <a:buSzPts val="1800"/>
            </a:pPr>
            <a:r>
              <a:rPr lang="sk-SK" sz="3600" b="1" dirty="0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Základná súprava pomôcok - pre žiakov</a:t>
            </a:r>
          </a:p>
        </p:txBody>
      </p:sp>
      <p:pic>
        <p:nvPicPr>
          <p:cNvPr id="7" name="Picture 36">
            <a:extLst>
              <a:ext uri="{FF2B5EF4-FFF2-40B4-BE49-F238E27FC236}">
                <a16:creationId xmlns:a16="http://schemas.microsoft.com/office/drawing/2014/main" id="{F59E4B5C-76DE-4468-872E-0611906EBE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37" y="1082425"/>
            <a:ext cx="5572125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7">
            <a:extLst>
              <a:ext uri="{FF2B5EF4-FFF2-40B4-BE49-F238E27FC236}">
                <a16:creationId xmlns:a16="http://schemas.microsoft.com/office/drawing/2014/main" id="{04A18FCD-5751-4907-A836-769DDE1A292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034" y="1082425"/>
            <a:ext cx="5572125" cy="3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5">
            <a:extLst>
              <a:ext uri="{FF2B5EF4-FFF2-40B4-BE49-F238E27FC236}">
                <a16:creationId xmlns:a16="http://schemas.microsoft.com/office/drawing/2014/main" id="{23B6626C-5357-4C1F-A088-6F31C25D9A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841" y="953210"/>
            <a:ext cx="5636318" cy="3971419"/>
          </a:xfrm>
          <a:prstGeom prst="rect">
            <a:avLst/>
          </a:prstGeom>
        </p:spPr>
      </p:pic>
      <p:sp>
        <p:nvSpPr>
          <p:cNvPr id="10" name="Google Shape;571;p18">
            <a:extLst>
              <a:ext uri="{FF2B5EF4-FFF2-40B4-BE49-F238E27FC236}">
                <a16:creationId xmlns:a16="http://schemas.microsoft.com/office/drawing/2014/main" id="{53185720-197D-4AFA-BCFD-E8B798AD51C9}"/>
              </a:ext>
            </a:extLst>
          </p:cNvPr>
          <p:cNvSpPr/>
          <p:nvPr/>
        </p:nvSpPr>
        <p:spPr>
          <a:xfrm rot="2487273">
            <a:off x="1036015" y="1536946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" name="Google Shape;571;p18">
            <a:extLst>
              <a:ext uri="{FF2B5EF4-FFF2-40B4-BE49-F238E27FC236}">
                <a16:creationId xmlns:a16="http://schemas.microsoft.com/office/drawing/2014/main" id="{A569F684-6183-4A8F-92B7-3E57D80C2767}"/>
              </a:ext>
            </a:extLst>
          </p:cNvPr>
          <p:cNvSpPr/>
          <p:nvPr/>
        </p:nvSpPr>
        <p:spPr>
          <a:xfrm rot="2487273">
            <a:off x="7994377" y="3040942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6" name="Google Shape;530;p13">
            <a:extLst>
              <a:ext uri="{FF2B5EF4-FFF2-40B4-BE49-F238E27FC236}">
                <a16:creationId xmlns:a16="http://schemas.microsoft.com/office/drawing/2014/main" id="{D7D117F3-0275-411F-B085-4D16E9FEB0FD}"/>
              </a:ext>
            </a:extLst>
          </p:cNvPr>
          <p:cNvSpPr txBox="1">
            <a:spLocks/>
          </p:cNvSpPr>
          <p:nvPr/>
        </p:nvSpPr>
        <p:spPr>
          <a:xfrm>
            <a:off x="622300" y="225025"/>
            <a:ext cx="80899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1"/>
              </a:buClr>
              <a:buSzPts val="1800"/>
            </a:pPr>
            <a:r>
              <a:rPr lang="sk-SK" sz="3600" b="1" dirty="0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Rozšírená súprava pomôcok – pre učiteľa</a:t>
            </a:r>
          </a:p>
        </p:txBody>
      </p:sp>
      <p:pic>
        <p:nvPicPr>
          <p:cNvPr id="10" name="Picture 40">
            <a:extLst>
              <a:ext uri="{FF2B5EF4-FFF2-40B4-BE49-F238E27FC236}">
                <a16:creationId xmlns:a16="http://schemas.microsoft.com/office/drawing/2014/main" id="{13005CD4-5C95-450C-A336-B0FB52744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578" y="1021041"/>
            <a:ext cx="4576021" cy="36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8">
            <a:extLst>
              <a:ext uri="{FF2B5EF4-FFF2-40B4-BE49-F238E27FC236}">
                <a16:creationId xmlns:a16="http://schemas.microsoft.com/office/drawing/2014/main" id="{C2A0136B-CE7E-4FCE-BD8E-3C2C3336F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9209" y="1021041"/>
            <a:ext cx="5085582" cy="36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9">
            <a:extLst>
              <a:ext uri="{FF2B5EF4-FFF2-40B4-BE49-F238E27FC236}">
                <a16:creationId xmlns:a16="http://schemas.microsoft.com/office/drawing/2014/main" id="{E6FFA327-8DE6-424B-825D-50AD875DD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608792" y="388346"/>
            <a:ext cx="3926418" cy="50855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71;p18">
            <a:extLst>
              <a:ext uri="{FF2B5EF4-FFF2-40B4-BE49-F238E27FC236}">
                <a16:creationId xmlns:a16="http://schemas.microsoft.com/office/drawing/2014/main" id="{21BE3D70-BAFE-4719-86D6-CA20981D997B}"/>
              </a:ext>
            </a:extLst>
          </p:cNvPr>
          <p:cNvSpPr/>
          <p:nvPr/>
        </p:nvSpPr>
        <p:spPr>
          <a:xfrm rot="2487273">
            <a:off x="7934904" y="2012731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3D1938DA-BDE1-454A-84DA-EE75A13E8183}"/>
              </a:ext>
            </a:extLst>
          </p:cNvPr>
          <p:cNvSpPr/>
          <p:nvPr/>
        </p:nvSpPr>
        <p:spPr>
          <a:xfrm rot="2487273">
            <a:off x="1404011" y="338804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3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6" name="Google Shape;530;p13">
            <a:extLst>
              <a:ext uri="{FF2B5EF4-FFF2-40B4-BE49-F238E27FC236}">
                <a16:creationId xmlns:a16="http://schemas.microsoft.com/office/drawing/2014/main" id="{D7D117F3-0275-411F-B085-4D16E9FEB0FD}"/>
              </a:ext>
            </a:extLst>
          </p:cNvPr>
          <p:cNvSpPr txBox="1">
            <a:spLocks/>
          </p:cNvSpPr>
          <p:nvPr/>
        </p:nvSpPr>
        <p:spPr>
          <a:xfrm>
            <a:off x="1524537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1800"/>
            </a:pPr>
            <a:r>
              <a:rPr lang="sk-SK" sz="3600" b="1" dirty="0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Zoznam externých pomôcok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4938218-0D13-438F-866D-0B89870CCF46}"/>
              </a:ext>
            </a:extLst>
          </p:cNvPr>
          <p:cNvSpPr txBox="1"/>
          <p:nvPr/>
        </p:nvSpPr>
        <p:spPr>
          <a:xfrm>
            <a:off x="1156723" y="1082425"/>
            <a:ext cx="62818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stojan,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držiak,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svorky,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elektroskop,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kanvica,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váhy,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vandlík.</a:t>
            </a: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9ED6DF1D-43DC-46CC-AB5F-4E41D1E81768}"/>
              </a:ext>
            </a:extLst>
          </p:cNvPr>
          <p:cNvSpPr/>
          <p:nvPr/>
        </p:nvSpPr>
        <p:spPr>
          <a:xfrm>
            <a:off x="4297650" y="174475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id="{126593B2-FB5A-4FB6-AE23-AAFBB98B3F86}"/>
              </a:ext>
            </a:extLst>
          </p:cNvPr>
          <p:cNvSpPr/>
          <p:nvPr/>
        </p:nvSpPr>
        <p:spPr>
          <a:xfrm>
            <a:off x="6135388" y="3486547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7D76E893-7806-454E-883A-D09AF7C424D9}"/>
              </a:ext>
            </a:extLst>
          </p:cNvPr>
          <p:cNvSpPr/>
          <p:nvPr/>
        </p:nvSpPr>
        <p:spPr>
          <a:xfrm rot="2487273">
            <a:off x="7041896" y="17202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" name="Google Shape;993;p47">
            <a:extLst>
              <a:ext uri="{FF2B5EF4-FFF2-40B4-BE49-F238E27FC236}">
                <a16:creationId xmlns:a16="http://schemas.microsoft.com/office/drawing/2014/main" id="{EE743850-C971-44F3-815D-46B117F19B65}"/>
              </a:ext>
            </a:extLst>
          </p:cNvPr>
          <p:cNvSpPr/>
          <p:nvPr/>
        </p:nvSpPr>
        <p:spPr>
          <a:xfrm rot="2308486">
            <a:off x="7976839" y="2758690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" name="Google Shape;997;p47">
            <a:extLst>
              <a:ext uri="{FF2B5EF4-FFF2-40B4-BE49-F238E27FC236}">
                <a16:creationId xmlns:a16="http://schemas.microsoft.com/office/drawing/2014/main" id="{05FBF022-384C-4FB8-86B7-5606A0BE4BBC}"/>
              </a:ext>
            </a:extLst>
          </p:cNvPr>
          <p:cNvSpPr/>
          <p:nvPr/>
        </p:nvSpPr>
        <p:spPr>
          <a:xfrm>
            <a:off x="4246890" y="3776137"/>
            <a:ext cx="440294" cy="49733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9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600" b="1" dirty="0">
                <a:latin typeface="Dosis" panose="020B0604020202020204" charset="-18"/>
              </a:rPr>
              <a:t>Cieľ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449675"/>
            <a:ext cx="6418592" cy="29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vytvoriť </a:t>
            </a:r>
            <a:r>
              <a:rPr lang="sk-SK" sz="28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súpravu pomôcok vhodnú na prevedenie všetkých pokusov a úloh zo súčasne platnej učebnice fyziky pre 9. ročník základných škôl</a:t>
            </a:r>
            <a:r>
              <a:rPr lang="sk-SK" sz="20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podmienka: čo najprijateľnejšia cena.</a:t>
            </a:r>
            <a:endParaRPr sz="2800" dirty="0">
              <a:solidFill>
                <a:srgbClr val="3D4965"/>
              </a:solidFill>
              <a:latin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" name="Google Shape;571;p18">
            <a:extLst>
              <a:ext uri="{FF2B5EF4-FFF2-40B4-BE49-F238E27FC236}">
                <a16:creationId xmlns:a16="http://schemas.microsoft.com/office/drawing/2014/main" id="{A5C6E610-7CB4-4A27-AE1E-2B7232702262}"/>
              </a:ext>
            </a:extLst>
          </p:cNvPr>
          <p:cNvSpPr/>
          <p:nvPr/>
        </p:nvSpPr>
        <p:spPr>
          <a:xfrm rot="2487273">
            <a:off x="5035586" y="1232146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129CD2ED-FDAC-4507-8F34-58988BE539FE}"/>
              </a:ext>
            </a:extLst>
          </p:cNvPr>
          <p:cNvSpPr/>
          <p:nvPr/>
        </p:nvSpPr>
        <p:spPr>
          <a:xfrm>
            <a:off x="3258373" y="4125883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5"/>
          <p:cNvSpPr txBox="1">
            <a:spLocks noGrp="1"/>
          </p:cNvSpPr>
          <p:nvPr>
            <p:ph type="subTitle" idx="1"/>
          </p:nvPr>
        </p:nvSpPr>
        <p:spPr>
          <a:xfrm>
            <a:off x="676595" y="1950793"/>
            <a:ext cx="5301600" cy="9644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zašleme po vyžiadaní mailom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velmovska@fmph.uniba.sk</a:t>
            </a:r>
            <a:endParaRPr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994B33D-FD77-41EF-8B89-B273A099C216}"/>
              </a:ext>
            </a:extLst>
          </p:cNvPr>
          <p:cNvSpPr txBox="1"/>
          <p:nvPr/>
        </p:nvSpPr>
        <p:spPr>
          <a:xfrm>
            <a:off x="2215375" y="1059777"/>
            <a:ext cx="3819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Dosis" panose="020B0604020202020204" charset="-18"/>
                <a:hlinkClick r:id="rId3" action="ppaction://hlinkfile"/>
              </a:rPr>
              <a:t>Cenový odhad súpravy pomôcok</a:t>
            </a:r>
            <a:endParaRPr lang="sk-SK" sz="2800" dirty="0">
              <a:latin typeface="Dosis" panose="020B0604020202020204" charset="-18"/>
            </a:endParaRPr>
          </a:p>
        </p:txBody>
      </p:sp>
      <p:sp>
        <p:nvSpPr>
          <p:cNvPr id="7" name="Google Shape;570;p18">
            <a:extLst>
              <a:ext uri="{FF2B5EF4-FFF2-40B4-BE49-F238E27FC236}">
                <a16:creationId xmlns:a16="http://schemas.microsoft.com/office/drawing/2014/main" id="{3D54B68A-4DF1-40A0-B9AF-6492A9A2BB61}"/>
              </a:ext>
            </a:extLst>
          </p:cNvPr>
          <p:cNvSpPr/>
          <p:nvPr/>
        </p:nvSpPr>
        <p:spPr>
          <a:xfrm>
            <a:off x="1370100" y="2103795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77F02691-F15B-4F3D-8A09-585AE89DF77C}"/>
              </a:ext>
            </a:extLst>
          </p:cNvPr>
          <p:cNvSpPr/>
          <p:nvPr/>
        </p:nvSpPr>
        <p:spPr>
          <a:xfrm>
            <a:off x="7919583" y="40137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1;p18">
            <a:extLst>
              <a:ext uri="{FF2B5EF4-FFF2-40B4-BE49-F238E27FC236}">
                <a16:creationId xmlns:a16="http://schemas.microsoft.com/office/drawing/2014/main" id="{2BF78122-4714-49BB-88B4-7AC89ADD0985}"/>
              </a:ext>
            </a:extLst>
          </p:cNvPr>
          <p:cNvSpPr/>
          <p:nvPr/>
        </p:nvSpPr>
        <p:spPr>
          <a:xfrm rot="2487273">
            <a:off x="3875859" y="303897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BD9AE6A5-AF6F-47D0-B6C7-1E2A0E18825B}"/>
              </a:ext>
            </a:extLst>
          </p:cNvPr>
          <p:cNvSpPr txBox="1"/>
          <p:nvPr/>
        </p:nvSpPr>
        <p:spPr>
          <a:xfrm>
            <a:off x="691376" y="319668"/>
            <a:ext cx="608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Dosis" panose="020B0604020202020204" charset="-18"/>
                <a:hlinkClick r:id="rId4"/>
              </a:rPr>
              <a:t>Kde nájdete všetky informácie</a:t>
            </a:r>
            <a:endParaRPr lang="sk-SK" sz="2800" dirty="0">
              <a:latin typeface="Dosis" panose="020B0604020202020204" charset="-18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4538C94-48FF-4827-B69F-0852DDF04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195" y="182364"/>
            <a:ext cx="2576077" cy="25442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BCEB2C38-EE09-4182-A003-30FB936813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66314B9-6D50-43C6-BD23-C79EBAEF6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28"/>
            <a:ext cx="9144000" cy="475044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8481ADF-AE5B-4685-8C86-F3262B6D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392" y="2784005"/>
            <a:ext cx="2069294" cy="20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63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EBF0DFA8-6783-4A8D-9BBC-529851E876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55D3576-542C-4275-82F2-1EBA190DB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46" y="0"/>
            <a:ext cx="3156104" cy="51435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8AEC15C-046A-4A8D-81C3-EF08AC4DE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214" y="0"/>
            <a:ext cx="30671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5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6" name="Google Shape;530;p13">
            <a:extLst>
              <a:ext uri="{FF2B5EF4-FFF2-40B4-BE49-F238E27FC236}">
                <a16:creationId xmlns:a16="http://schemas.microsoft.com/office/drawing/2014/main" id="{D7D117F3-0275-411F-B085-4D16E9FEB0FD}"/>
              </a:ext>
            </a:extLst>
          </p:cNvPr>
          <p:cNvSpPr txBox="1">
            <a:spLocks/>
          </p:cNvSpPr>
          <p:nvPr/>
        </p:nvSpPr>
        <p:spPr>
          <a:xfrm>
            <a:off x="2533832" y="1620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1800"/>
            </a:pPr>
            <a:r>
              <a:rPr lang="sk-SK" sz="3600" b="1" dirty="0" err="1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Tester</a:t>
            </a:r>
            <a:r>
              <a:rPr lang="sk-SK" sz="3600" b="1" dirty="0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 vodivosti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4938218-0D13-438F-866D-0B89870CCF46}"/>
              </a:ext>
            </a:extLst>
          </p:cNvPr>
          <p:cNvSpPr txBox="1"/>
          <p:nvPr/>
        </p:nvSpPr>
        <p:spPr>
          <a:xfrm>
            <a:off x="1048438" y="974698"/>
            <a:ext cx="62818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štipec,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pripináčiky 2 ks,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LED dióda,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batéria CR2032,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vodič </a:t>
            </a:r>
            <a:r>
              <a:rPr lang="sk-SK" sz="1600" dirty="0">
                <a:solidFill>
                  <a:srgbClr val="3D4965"/>
                </a:solidFill>
                <a:latin typeface="Dosis"/>
              </a:rPr>
              <a:t>(1 ks cca 10 cm)</a:t>
            </a:r>
            <a:r>
              <a:rPr lang="sk-SK" sz="2400" dirty="0">
                <a:solidFill>
                  <a:srgbClr val="3D4965"/>
                </a:solidFill>
                <a:latin typeface="Dosis"/>
              </a:rPr>
              <a:t>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kliešte,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kladivo,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lepiaca páska,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tavná pištoľ.</a:t>
            </a: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9ED6DF1D-43DC-46CC-AB5F-4E41D1E81768}"/>
              </a:ext>
            </a:extLst>
          </p:cNvPr>
          <p:cNvSpPr/>
          <p:nvPr/>
        </p:nvSpPr>
        <p:spPr>
          <a:xfrm>
            <a:off x="4297650" y="174475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id="{126593B2-FB5A-4FB6-AE23-AAFBB98B3F86}"/>
              </a:ext>
            </a:extLst>
          </p:cNvPr>
          <p:cNvSpPr/>
          <p:nvPr/>
        </p:nvSpPr>
        <p:spPr>
          <a:xfrm>
            <a:off x="6135388" y="3486547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7D76E893-7806-454E-883A-D09AF7C424D9}"/>
              </a:ext>
            </a:extLst>
          </p:cNvPr>
          <p:cNvSpPr/>
          <p:nvPr/>
        </p:nvSpPr>
        <p:spPr>
          <a:xfrm rot="2487273">
            <a:off x="7041896" y="17202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" name="Google Shape;993;p47">
            <a:extLst>
              <a:ext uri="{FF2B5EF4-FFF2-40B4-BE49-F238E27FC236}">
                <a16:creationId xmlns:a16="http://schemas.microsoft.com/office/drawing/2014/main" id="{EE743850-C971-44F3-815D-46B117F19B65}"/>
              </a:ext>
            </a:extLst>
          </p:cNvPr>
          <p:cNvSpPr/>
          <p:nvPr/>
        </p:nvSpPr>
        <p:spPr>
          <a:xfrm rot="2308486">
            <a:off x="7976839" y="2758690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" name="Google Shape;997;p47">
            <a:extLst>
              <a:ext uri="{FF2B5EF4-FFF2-40B4-BE49-F238E27FC236}">
                <a16:creationId xmlns:a16="http://schemas.microsoft.com/office/drawing/2014/main" id="{05FBF022-384C-4FB8-86B7-5606A0BE4BBC}"/>
              </a:ext>
            </a:extLst>
          </p:cNvPr>
          <p:cNvSpPr/>
          <p:nvPr/>
        </p:nvSpPr>
        <p:spPr>
          <a:xfrm>
            <a:off x="4246890" y="3776137"/>
            <a:ext cx="440294" cy="49733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960" y="1075791"/>
            <a:ext cx="3600462" cy="2700346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4297650" y="727384"/>
            <a:ext cx="3512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Dosis" panose="020B0604020202020204" charset="-18"/>
                <a:hlinkClick r:id="rId4"/>
              </a:rPr>
              <a:t>https://sons-vanyova.webnode.sk/conductivity/</a:t>
            </a:r>
            <a:endParaRPr lang="sk-SK" dirty="0">
              <a:latin typeface="Dosis" panose="020B0604020202020204" charset="-18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7342" y="1970313"/>
            <a:ext cx="2605278" cy="317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67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9ED6DF1D-43DC-46CC-AB5F-4E41D1E81768}"/>
              </a:ext>
            </a:extLst>
          </p:cNvPr>
          <p:cNvSpPr/>
          <p:nvPr/>
        </p:nvSpPr>
        <p:spPr>
          <a:xfrm>
            <a:off x="4297650" y="174475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id="{126593B2-FB5A-4FB6-AE23-AAFBB98B3F86}"/>
              </a:ext>
            </a:extLst>
          </p:cNvPr>
          <p:cNvSpPr/>
          <p:nvPr/>
        </p:nvSpPr>
        <p:spPr>
          <a:xfrm>
            <a:off x="6135388" y="3486547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7D76E893-7806-454E-883A-D09AF7C424D9}"/>
              </a:ext>
            </a:extLst>
          </p:cNvPr>
          <p:cNvSpPr/>
          <p:nvPr/>
        </p:nvSpPr>
        <p:spPr>
          <a:xfrm rot="2487273">
            <a:off x="7041896" y="17202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" name="Google Shape;993;p47">
            <a:extLst>
              <a:ext uri="{FF2B5EF4-FFF2-40B4-BE49-F238E27FC236}">
                <a16:creationId xmlns:a16="http://schemas.microsoft.com/office/drawing/2014/main" id="{EE743850-C971-44F3-815D-46B117F19B65}"/>
              </a:ext>
            </a:extLst>
          </p:cNvPr>
          <p:cNvSpPr/>
          <p:nvPr/>
        </p:nvSpPr>
        <p:spPr>
          <a:xfrm rot="2308486">
            <a:off x="7976839" y="2758690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" name="Google Shape;997;p47">
            <a:extLst>
              <a:ext uri="{FF2B5EF4-FFF2-40B4-BE49-F238E27FC236}">
                <a16:creationId xmlns:a16="http://schemas.microsoft.com/office/drawing/2014/main" id="{05FBF022-384C-4FB8-86B7-5606A0BE4BBC}"/>
              </a:ext>
            </a:extLst>
          </p:cNvPr>
          <p:cNvSpPr/>
          <p:nvPr/>
        </p:nvSpPr>
        <p:spPr>
          <a:xfrm>
            <a:off x="4246890" y="3776137"/>
            <a:ext cx="440294" cy="49733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2050" name="Picture 2" descr="https://5094ee6786.cbaul-cdnwnd.com/e9e2b2a65a9f23f44bca7259535d6748/200000063-62b6c62b6f/3.jpg?ph=5094ee678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466485" y="-232925"/>
            <a:ext cx="1460056" cy="249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5094ee6786.cbaul-cdnwnd.com/e9e2b2a65a9f23f44bca7259535d6748/200000061-5232f52331/4-9.jpg?ph=5094ee678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2886" y="47172"/>
            <a:ext cx="175732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972" y="40163"/>
            <a:ext cx="1620000" cy="2160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887" y="2361609"/>
            <a:ext cx="1177200" cy="2160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2716" y="2361609"/>
            <a:ext cx="2242889" cy="2160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050798" y="1363762"/>
            <a:ext cx="1026385" cy="28800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3991" y="3407361"/>
            <a:ext cx="2880000" cy="16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63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4"/>
          <p:cNvSpPr txBox="1">
            <a:spLocks noGrp="1"/>
          </p:cNvSpPr>
          <p:nvPr>
            <p:ph type="ctrTitle" idx="4294967295"/>
          </p:nvPr>
        </p:nvSpPr>
        <p:spPr>
          <a:xfrm>
            <a:off x="3657038" y="1292240"/>
            <a:ext cx="3229200" cy="14969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4400" b="1" dirty="0">
                <a:latin typeface="Dosis" panose="020B0604020202020204" charset="-18"/>
              </a:rPr>
              <a:t>Ďakujem za pozornosť!</a:t>
            </a:r>
            <a:endParaRPr sz="4400" b="1" dirty="0">
              <a:latin typeface="Dosis" panose="020B0604020202020204" charset="-18"/>
            </a:endParaRPr>
          </a:p>
        </p:txBody>
      </p:sp>
      <p:sp>
        <p:nvSpPr>
          <p:cNvPr id="753" name="Google Shape;753;p34"/>
          <p:cNvSpPr txBox="1">
            <a:spLocks noGrp="1"/>
          </p:cNvSpPr>
          <p:nvPr>
            <p:ph type="body" idx="4294967295"/>
          </p:nvPr>
        </p:nvSpPr>
        <p:spPr>
          <a:xfrm>
            <a:off x="3657038" y="2878501"/>
            <a:ext cx="3229200" cy="1182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sk-SK" sz="2000" dirty="0" err="1"/>
              <a:t>velmovska</a:t>
            </a:r>
            <a:r>
              <a:rPr lang="en" sz="2000" dirty="0"/>
              <a:t>@</a:t>
            </a:r>
            <a:r>
              <a:rPr lang="sk-SK" sz="2000" dirty="0"/>
              <a:t>fmph.uniba.sk</a:t>
            </a:r>
          </a:p>
          <a:p>
            <a:pPr marL="101600" indent="0">
              <a:spcBef>
                <a:spcPts val="0"/>
              </a:spcBef>
              <a:buSzPts val="2000"/>
              <a:buNone/>
            </a:pPr>
            <a:r>
              <a:rPr lang="sk-SK" sz="2000" dirty="0"/>
              <a:t>monika.vanyova@gmail.com</a:t>
            </a:r>
          </a:p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  <p:sp>
        <p:nvSpPr>
          <p:cNvPr id="755" name="Google Shape;755;p3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 dirty="0"/>
          </a:p>
        </p:txBody>
      </p:sp>
      <p:sp>
        <p:nvSpPr>
          <p:cNvPr id="7" name="Google Shape;991;p47">
            <a:extLst>
              <a:ext uri="{FF2B5EF4-FFF2-40B4-BE49-F238E27FC236}">
                <a16:creationId xmlns:a16="http://schemas.microsoft.com/office/drawing/2014/main" id="{DF108A59-93B8-4951-8B7C-F5EE4F6B6546}"/>
              </a:ext>
            </a:extLst>
          </p:cNvPr>
          <p:cNvSpPr>
            <a:spLocks noChangeAspect="1"/>
          </p:cNvSpPr>
          <p:nvPr/>
        </p:nvSpPr>
        <p:spPr>
          <a:xfrm>
            <a:off x="2257762" y="1333567"/>
            <a:ext cx="1119433" cy="127452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" name="Google Shape;997;p47">
            <a:extLst>
              <a:ext uri="{FF2B5EF4-FFF2-40B4-BE49-F238E27FC236}">
                <a16:creationId xmlns:a16="http://schemas.microsoft.com/office/drawing/2014/main" id="{7AFC5C4D-37B2-433C-8B2E-DC69BD435643}"/>
              </a:ext>
            </a:extLst>
          </p:cNvPr>
          <p:cNvSpPr/>
          <p:nvPr/>
        </p:nvSpPr>
        <p:spPr>
          <a:xfrm>
            <a:off x="6566328" y="2876610"/>
            <a:ext cx="440294" cy="49733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B1B1108-1EBE-49A0-8C2B-59E7EA0BF204}"/>
              </a:ext>
            </a:extLst>
          </p:cNvPr>
          <p:cNvSpPr txBox="1"/>
          <p:nvPr/>
        </p:nvSpPr>
        <p:spPr>
          <a:xfrm>
            <a:off x="1419923" y="237893"/>
            <a:ext cx="629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/>
              <a:t>Zrealizované s podporou projektu KEGA 013UK-4/2021 Metodické materiály zamerané na systematický rozvoj kritického myslenia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Ako sme začali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4" y="1449675"/>
            <a:ext cx="6597013" cy="3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Vypísali sme všetky pokusy z učebnice,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doplnili sme k nim všetky potrebné pomôcky,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všetko nahodili do veľkej tabuľky,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zistili sme maximálne počty jednotlivých pomôcok,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zaznačili sme, kto s pomôckami pracuje (U/Ž).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" name="Google Shape;571;p18">
            <a:extLst>
              <a:ext uri="{FF2B5EF4-FFF2-40B4-BE49-F238E27FC236}">
                <a16:creationId xmlns:a16="http://schemas.microsoft.com/office/drawing/2014/main" id="{0B30199A-43FC-4904-87C1-1B878397E482}"/>
              </a:ext>
            </a:extLst>
          </p:cNvPr>
          <p:cNvSpPr/>
          <p:nvPr/>
        </p:nvSpPr>
        <p:spPr>
          <a:xfrm rot="2487273">
            <a:off x="2344426" y="1261882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6" name="Google Shape;571;p18">
            <a:extLst>
              <a:ext uri="{FF2B5EF4-FFF2-40B4-BE49-F238E27FC236}">
                <a16:creationId xmlns:a16="http://schemas.microsoft.com/office/drawing/2014/main" id="{F219A30E-8A4B-484F-A0A5-7CD593AF7180}"/>
              </a:ext>
            </a:extLst>
          </p:cNvPr>
          <p:cNvSpPr/>
          <p:nvPr/>
        </p:nvSpPr>
        <p:spPr>
          <a:xfrm rot="2487273">
            <a:off x="5273480" y="370771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8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Čo ďalej?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488515" y="2048932"/>
            <a:ext cx="7266952" cy="30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indent="-268288">
              <a:buClrTx/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Žiarovky – v učebnici: </a:t>
            </a:r>
            <a:r>
              <a:rPr lang="pt-BR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malá; 3 V; 3,5 V; 4,5 V; 5 V</a:t>
            </a: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 -&gt; </a:t>
            </a:r>
          </a:p>
          <a:p>
            <a:pPr marL="271463">
              <a:buClrTx/>
              <a:buSzPct val="100000"/>
            </a:pP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tri 3,5 V a dve 6,0 V.</a:t>
            </a:r>
          </a:p>
          <a:p>
            <a:pPr marL="268288" indent="-268288">
              <a:buClrTx/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Rezistory – Ohmov zákon – rozsah </a:t>
            </a:r>
            <a:r>
              <a:rPr lang="sk-SK" sz="2600" dirty="0" err="1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multimetra</a:t>
            </a: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 a menovitá zaťažiteľnosť – </a:t>
            </a:r>
            <a:r>
              <a:rPr lang="pl-PL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33 Ω, 100 Ω, 220 Ω a 330 Ω.</a:t>
            </a:r>
          </a:p>
          <a:p>
            <a:pPr marL="268288" indent="-268288">
              <a:buClrTx/>
              <a:buSzPct val="100000"/>
              <a:buFont typeface="Arial" panose="020B0604020202020204" pitchFamily="34" charset="0"/>
              <a:buChar char="•"/>
            </a:pPr>
            <a:r>
              <a:rPr lang="pl-PL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Vodiče – 6 vodičov + 6 krokosvoriek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FA4FCE81-0D02-48D2-A29B-5085EB63ABE2}"/>
              </a:ext>
            </a:extLst>
          </p:cNvPr>
          <p:cNvSpPr txBox="1"/>
          <p:nvPr/>
        </p:nvSpPr>
        <p:spPr>
          <a:xfrm>
            <a:off x="488515" y="1027591"/>
            <a:ext cx="6739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ClrTx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Zvažovali sme výber žiaroviek, rezistorov, voľbu vodičov a ich zakončení.</a:t>
            </a:r>
          </a:p>
        </p:txBody>
      </p:sp>
      <p:sp>
        <p:nvSpPr>
          <p:cNvPr id="6" name="Google Shape;571;p18">
            <a:extLst>
              <a:ext uri="{FF2B5EF4-FFF2-40B4-BE49-F238E27FC236}">
                <a16:creationId xmlns:a16="http://schemas.microsoft.com/office/drawing/2014/main" id="{D3EB21E0-7314-4A25-A7D2-B556D5D57A01}"/>
              </a:ext>
            </a:extLst>
          </p:cNvPr>
          <p:cNvSpPr/>
          <p:nvPr/>
        </p:nvSpPr>
        <p:spPr>
          <a:xfrm rot="2487273">
            <a:off x="4735805" y="32906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1FD407B9-AABE-45FA-897F-DBBBBEEFC788}"/>
              </a:ext>
            </a:extLst>
          </p:cNvPr>
          <p:cNvSpPr/>
          <p:nvPr/>
        </p:nvSpPr>
        <p:spPr>
          <a:xfrm>
            <a:off x="5841928" y="4342500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Google Shape;993;p47">
            <a:extLst>
              <a:ext uri="{FF2B5EF4-FFF2-40B4-BE49-F238E27FC236}">
                <a16:creationId xmlns:a16="http://schemas.microsoft.com/office/drawing/2014/main" id="{0A81C1F5-3727-4183-903B-6C8F57DE2375}"/>
              </a:ext>
            </a:extLst>
          </p:cNvPr>
          <p:cNvSpPr/>
          <p:nvPr/>
        </p:nvSpPr>
        <p:spPr>
          <a:xfrm rot="20168402">
            <a:off x="6365786" y="417669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7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Čo potom?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69974"/>
            <a:ext cx="6329382" cy="21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pomôcky sme rozdelili na tri časti:</a:t>
            </a:r>
          </a:p>
          <a:p>
            <a:pPr marL="625475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základnú súpravu pomôcok,</a:t>
            </a:r>
          </a:p>
          <a:p>
            <a:pPr marL="625475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rozšírenú súpravu pomôcok,</a:t>
            </a:r>
          </a:p>
          <a:p>
            <a:pPr marL="625475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externé pomôcky.</a:t>
            </a:r>
            <a:endParaRPr lang="sk-SK" sz="20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" name="Google Shape;571;p18">
            <a:extLst>
              <a:ext uri="{FF2B5EF4-FFF2-40B4-BE49-F238E27FC236}">
                <a16:creationId xmlns:a16="http://schemas.microsoft.com/office/drawing/2014/main" id="{D3EB21E0-7314-4A25-A7D2-B556D5D57A01}"/>
              </a:ext>
            </a:extLst>
          </p:cNvPr>
          <p:cNvSpPr/>
          <p:nvPr/>
        </p:nvSpPr>
        <p:spPr>
          <a:xfrm rot="2487273">
            <a:off x="4735805" y="32906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1FD407B9-AABE-45FA-897F-DBBBBEEFC788}"/>
              </a:ext>
            </a:extLst>
          </p:cNvPr>
          <p:cNvSpPr/>
          <p:nvPr/>
        </p:nvSpPr>
        <p:spPr>
          <a:xfrm>
            <a:off x="6449912" y="2296118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Google Shape;993;p47">
            <a:extLst>
              <a:ext uri="{FF2B5EF4-FFF2-40B4-BE49-F238E27FC236}">
                <a16:creationId xmlns:a16="http://schemas.microsoft.com/office/drawing/2014/main" id="{0A81C1F5-3727-4183-903B-6C8F57DE2375}"/>
              </a:ext>
            </a:extLst>
          </p:cNvPr>
          <p:cNvSpPr/>
          <p:nvPr/>
        </p:nvSpPr>
        <p:spPr>
          <a:xfrm rot="20168402">
            <a:off x="5881029" y="4420141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D1C05C59-B265-4ED5-BC34-58C9CC196C4A}"/>
              </a:ext>
            </a:extLst>
          </p:cNvPr>
          <p:cNvSpPr txBox="1"/>
          <p:nvPr/>
        </p:nvSpPr>
        <p:spPr>
          <a:xfrm>
            <a:off x="747925" y="3206911"/>
            <a:ext cx="6479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Domáca príprava na vyučovanie – žiaci si pomôcky vkladajú do kufríka.</a:t>
            </a:r>
          </a:p>
        </p:txBody>
      </p:sp>
    </p:spTree>
    <p:extLst>
      <p:ext uri="{BB962C8B-B14F-4D97-AF65-F5344CB8AC3E}">
        <p14:creationId xmlns:p14="http://schemas.microsoft.com/office/powerpoint/2010/main" val="354773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A potom UŽ LEN...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449675"/>
            <a:ext cx="6329382" cy="64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Prieskum trhu!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5" name="Google Shape;531;p13">
            <a:extLst>
              <a:ext uri="{FF2B5EF4-FFF2-40B4-BE49-F238E27FC236}">
                <a16:creationId xmlns:a16="http://schemas.microsoft.com/office/drawing/2014/main" id="{1D29F296-AF34-4981-A83A-1E4561A19609}"/>
              </a:ext>
            </a:extLst>
          </p:cNvPr>
          <p:cNvSpPr txBox="1"/>
          <p:nvPr/>
        </p:nvSpPr>
        <p:spPr>
          <a:xfrm>
            <a:off x="747925" y="2066895"/>
            <a:ext cx="6329382" cy="285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sk-SK" sz="2800" u="sng" dirty="0">
                <a:solidFill>
                  <a:srgbClr val="3D4965"/>
                </a:solidFill>
                <a:latin typeface="Dosis"/>
                <a:sym typeface="Dosis"/>
              </a:rPr>
              <a:t>Záver:</a:t>
            </a:r>
          </a:p>
          <a:p>
            <a:pPr marL="268288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kde a za koľko sa dajú kúpiť vhodné a cenovo najdostupnejšie pomôcky,</a:t>
            </a:r>
          </a:p>
          <a:p>
            <a:pPr marL="268288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niektoré pomôcky sú nedostupné,</a:t>
            </a:r>
          </a:p>
          <a:p>
            <a:pPr marL="268288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iné sú veľmi drahé...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endParaRPr lang="sk-SK" sz="28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7" name="Google Shape;571;p18">
            <a:extLst>
              <a:ext uri="{FF2B5EF4-FFF2-40B4-BE49-F238E27FC236}">
                <a16:creationId xmlns:a16="http://schemas.microsoft.com/office/drawing/2014/main" id="{76EF6C3D-A1F4-43B2-8046-733A86E2A29C}"/>
              </a:ext>
            </a:extLst>
          </p:cNvPr>
          <p:cNvSpPr/>
          <p:nvPr/>
        </p:nvSpPr>
        <p:spPr>
          <a:xfrm rot="2487273">
            <a:off x="5347819" y="439548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14F4159A-694B-4121-B907-D3C3F6BB6923}"/>
              </a:ext>
            </a:extLst>
          </p:cNvPr>
          <p:cNvSpPr/>
          <p:nvPr/>
        </p:nvSpPr>
        <p:spPr>
          <a:xfrm>
            <a:off x="5228422" y="160798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Riešenie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907165"/>
            <a:ext cx="6329382" cy="64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Alternatívne pomôcky: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" name="Google Shape;531;p13">
            <a:extLst>
              <a:ext uri="{FF2B5EF4-FFF2-40B4-BE49-F238E27FC236}">
                <a16:creationId xmlns:a16="http://schemas.microsoft.com/office/drawing/2014/main" id="{1D29F296-AF34-4981-A83A-1E4561A19609}"/>
              </a:ext>
            </a:extLst>
          </p:cNvPr>
          <p:cNvSpPr txBox="1"/>
          <p:nvPr/>
        </p:nvSpPr>
        <p:spPr>
          <a:xfrm>
            <a:off x="747924" y="1461017"/>
            <a:ext cx="6982912" cy="3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4,5 V plochá batéria,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600" dirty="0">
                <a:solidFill>
                  <a:srgbClr val="3D4965"/>
                </a:solidFill>
                <a:latin typeface="Dosis"/>
                <a:sym typeface="Dosis"/>
              </a:rPr>
              <a:t>jadro z magneticky mäkkej ocele,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 err="1">
                <a:solidFill>
                  <a:srgbClr val="3D4965"/>
                </a:solidFill>
                <a:latin typeface="Dosis"/>
                <a:sym typeface="Dosis"/>
              </a:rPr>
              <a:t>Holcove</a:t>
            </a: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 svorky,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stojany, uhlíkové tyčinky a jedna 4,5 V plochá batéria,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vreckovka,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odmerný valec, kadička a </a:t>
            </a:r>
            <a:r>
              <a:rPr lang="sk-SK" sz="2600" dirty="0" err="1">
                <a:solidFill>
                  <a:srgbClr val="3D4965"/>
                </a:solidFill>
                <a:latin typeface="Dosis"/>
                <a:sym typeface="Dosis"/>
              </a:rPr>
              <a:t>Petriho</a:t>
            </a: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 miska,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nádoba,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hrubá krupica a kovový pliešok.</a:t>
            </a:r>
          </a:p>
          <a:p>
            <a:pPr marL="457200" indent="-457200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sk-SK" sz="26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7" name="Google Shape;571;p18">
            <a:extLst>
              <a:ext uri="{FF2B5EF4-FFF2-40B4-BE49-F238E27FC236}">
                <a16:creationId xmlns:a16="http://schemas.microsoft.com/office/drawing/2014/main" id="{47E2E7E0-3911-4372-B995-CD76D98E459C}"/>
              </a:ext>
            </a:extLst>
          </p:cNvPr>
          <p:cNvSpPr/>
          <p:nvPr/>
        </p:nvSpPr>
        <p:spPr>
          <a:xfrm rot="2487273">
            <a:off x="3072973" y="33567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E545A238-D3D0-443C-BD59-43213D34BF2B}"/>
              </a:ext>
            </a:extLst>
          </p:cNvPr>
          <p:cNvSpPr/>
          <p:nvPr/>
        </p:nvSpPr>
        <p:spPr>
          <a:xfrm rot="2487273">
            <a:off x="6086918" y="4412815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E35E06EF-AA37-474B-B5A9-5D42B9C23E67}"/>
              </a:ext>
            </a:extLst>
          </p:cNvPr>
          <p:cNvSpPr/>
          <p:nvPr/>
        </p:nvSpPr>
        <p:spPr>
          <a:xfrm>
            <a:off x="6098217" y="1563649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Google Shape;991;p47">
            <a:extLst>
              <a:ext uri="{FF2B5EF4-FFF2-40B4-BE49-F238E27FC236}">
                <a16:creationId xmlns:a16="http://schemas.microsoft.com/office/drawing/2014/main" id="{8D068266-076C-4780-810B-61C648527F53}"/>
              </a:ext>
            </a:extLst>
          </p:cNvPr>
          <p:cNvSpPr/>
          <p:nvPr/>
        </p:nvSpPr>
        <p:spPr>
          <a:xfrm>
            <a:off x="3912616" y="282288"/>
            <a:ext cx="516707" cy="588292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4,5 V plochá batéria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182638"/>
            <a:ext cx="5502563" cy="199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3D4965"/>
                </a:solidFill>
                <a:latin typeface="Dosis"/>
                <a:sym typeface="Dosis"/>
              </a:rPr>
              <a:t>až od úlohy na s. 57,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3D4965"/>
                </a:solidFill>
                <a:latin typeface="Dosis"/>
                <a:sym typeface="Dosis"/>
              </a:rPr>
              <a:t>kúpa 3 AA batérii je lacnejšia ako kúpa plochej batérie,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3D4965"/>
                </a:solidFill>
                <a:latin typeface="Dosis"/>
                <a:sym typeface="Dosis"/>
              </a:rPr>
              <a:t>nabíjateľné batérie – ekologickejšie.</a:t>
            </a:r>
            <a:endParaRPr lang="sk-SK" sz="28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8" name="Picture 41">
            <a:extLst>
              <a:ext uri="{FF2B5EF4-FFF2-40B4-BE49-F238E27FC236}">
                <a16:creationId xmlns:a16="http://schemas.microsoft.com/office/drawing/2014/main" id="{80905D3B-EC3B-4989-9C7E-3862D4FAD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7657" y="2664684"/>
            <a:ext cx="2358417" cy="22537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71;p18">
            <a:extLst>
              <a:ext uri="{FF2B5EF4-FFF2-40B4-BE49-F238E27FC236}">
                <a16:creationId xmlns:a16="http://schemas.microsoft.com/office/drawing/2014/main" id="{F1210AA7-545C-4628-81C6-062EC6FBADBC}"/>
              </a:ext>
            </a:extLst>
          </p:cNvPr>
          <p:cNvSpPr/>
          <p:nvPr/>
        </p:nvSpPr>
        <p:spPr>
          <a:xfrm rot="2487273">
            <a:off x="1444897" y="350688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" name="Google Shape;571;p18">
            <a:extLst>
              <a:ext uri="{FF2B5EF4-FFF2-40B4-BE49-F238E27FC236}">
                <a16:creationId xmlns:a16="http://schemas.microsoft.com/office/drawing/2014/main" id="{31F4C380-7396-49FF-B63D-25C18DF03E64}"/>
              </a:ext>
            </a:extLst>
          </p:cNvPr>
          <p:cNvSpPr/>
          <p:nvPr/>
        </p:nvSpPr>
        <p:spPr>
          <a:xfrm rot="2487273">
            <a:off x="6599931" y="1756433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2" name="Google Shape;570;p18">
            <a:extLst>
              <a:ext uri="{FF2B5EF4-FFF2-40B4-BE49-F238E27FC236}">
                <a16:creationId xmlns:a16="http://schemas.microsoft.com/office/drawing/2014/main" id="{224979B3-C4B9-4129-B9E9-7C753F511808}"/>
              </a:ext>
            </a:extLst>
          </p:cNvPr>
          <p:cNvSpPr/>
          <p:nvPr/>
        </p:nvSpPr>
        <p:spPr>
          <a:xfrm>
            <a:off x="4565756" y="381593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993;p47">
            <a:extLst>
              <a:ext uri="{FF2B5EF4-FFF2-40B4-BE49-F238E27FC236}">
                <a16:creationId xmlns:a16="http://schemas.microsoft.com/office/drawing/2014/main" id="{DCE22C56-B9E5-4F96-B401-C3213D7AEA53}"/>
              </a:ext>
            </a:extLst>
          </p:cNvPr>
          <p:cNvSpPr/>
          <p:nvPr/>
        </p:nvSpPr>
        <p:spPr>
          <a:xfrm>
            <a:off x="3106344" y="4223217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68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924114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l-PL" sz="3600" b="1" dirty="0">
                <a:latin typeface="Dosis" panose="020B0604020202020204" charset="-18"/>
              </a:rPr>
              <a:t>Jadro z magneticky mäkkej ocele</a:t>
            </a: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4" y="1082425"/>
            <a:ext cx="7794827" cy="218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77: „preskúmať magnetické účinky cievky s prúdom“ 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vlastná výroba cievky,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jadro z magneticky mäkkej ocele = oceľová skrutka DIN 931 M16 x 110.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6" name="Picture 27">
            <a:extLst>
              <a:ext uri="{FF2B5EF4-FFF2-40B4-BE49-F238E27FC236}">
                <a16:creationId xmlns:a16="http://schemas.microsoft.com/office/drawing/2014/main" id="{B23D6736-76A0-4925-BAFD-036914596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089" y="2939212"/>
            <a:ext cx="2661129" cy="1979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1300B2F2-4D79-47C3-A87C-A19CB09EF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86958"/>
              </p:ext>
            </p:extLst>
          </p:nvPr>
        </p:nvGraphicFramePr>
        <p:xfrm>
          <a:off x="747924" y="4162443"/>
          <a:ext cx="4508500" cy="756032"/>
        </p:xfrm>
        <a:graphic>
          <a:graphicData uri="http://schemas.openxmlformats.org/drawingml/2006/table">
            <a:tbl>
              <a:tblPr firstRow="1" firstCol="1" bandRow="1">
                <a:tableStyleId>{0FA78245-F04A-4819-98CB-A0784EEE9882}</a:tableStyleId>
              </a:tblPr>
              <a:tblGrid>
                <a:gridCol w="2501900">
                  <a:extLst>
                    <a:ext uri="{9D8B030D-6E8A-4147-A177-3AD203B41FA5}">
                      <a16:colId xmlns:a16="http://schemas.microsoft.com/office/drawing/2014/main" val="513484710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54001223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956879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cievka 400 závitov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https://bit.ly/39h3PbV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47,70 €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711244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jadro z magneticky mäkkej ocele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https://bit.ly/2xZ2YPU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38,92 €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80540173"/>
                  </a:ext>
                </a:extLst>
              </a:tr>
            </a:tbl>
          </a:graphicData>
        </a:graphic>
      </p:graphicFrame>
      <p:sp>
        <p:nvSpPr>
          <p:cNvPr id="11" name="Google Shape;571;p18">
            <a:extLst>
              <a:ext uri="{FF2B5EF4-FFF2-40B4-BE49-F238E27FC236}">
                <a16:creationId xmlns:a16="http://schemas.microsoft.com/office/drawing/2014/main" id="{098AF967-1C4B-448B-ABE5-D899C904F616}"/>
              </a:ext>
            </a:extLst>
          </p:cNvPr>
          <p:cNvSpPr/>
          <p:nvPr/>
        </p:nvSpPr>
        <p:spPr>
          <a:xfrm rot="2487273">
            <a:off x="5697227" y="189116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id="{E04C5197-35F4-48D6-89EE-CCE2423F3209}"/>
              </a:ext>
            </a:extLst>
          </p:cNvPr>
          <p:cNvSpPr/>
          <p:nvPr/>
        </p:nvSpPr>
        <p:spPr>
          <a:xfrm>
            <a:off x="3258120" y="3269293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77889"/>
      </p:ext>
    </p:extLst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754</Words>
  <Application>Microsoft Office PowerPoint</Application>
  <PresentationFormat>Prezentácia na obrazovke (16:9)</PresentationFormat>
  <Paragraphs>149</Paragraphs>
  <Slides>25</Slides>
  <Notes>23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1" baseType="lpstr">
      <vt:lpstr>Dosis</vt:lpstr>
      <vt:lpstr>Times New Roman</vt:lpstr>
      <vt:lpstr>Sniglet</vt:lpstr>
      <vt:lpstr>Symbol</vt:lpstr>
      <vt:lpstr>Arial</vt:lpstr>
      <vt:lpstr>Friar template</vt:lpstr>
      <vt:lpstr>Kufrik plny zabavy</vt:lpstr>
      <vt:lpstr>Cieľ</vt:lpstr>
      <vt:lpstr>Ako sme začali</vt:lpstr>
      <vt:lpstr>Čo ďalej?</vt:lpstr>
      <vt:lpstr>Čo potom?</vt:lpstr>
      <vt:lpstr>A potom UŽ LEN...</vt:lpstr>
      <vt:lpstr>Riešenie</vt:lpstr>
      <vt:lpstr>4,5 V plochá batéria</vt:lpstr>
      <vt:lpstr>Jadro z magneticky mäkkej ocele</vt:lpstr>
      <vt:lpstr>Holcove svorky</vt:lpstr>
      <vt:lpstr>Stojany, uhlíkové tyčinky a jedna 4,5 V plochá batéria</vt:lpstr>
      <vt:lpstr>Vreckovka</vt:lpstr>
      <vt:lpstr>Odmerný valec, kadička a Petriho miska</vt:lpstr>
      <vt:lpstr>Nádoba</vt:lpstr>
      <vt:lpstr>Hrubá krupica a kovový pliešok</vt:lpstr>
      <vt:lpstr>Výroba vybraných pomôcok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Klára Velmovská</dc:creator>
  <cp:lastModifiedBy>Velmovská Klára</cp:lastModifiedBy>
  <cp:revision>30</cp:revision>
  <dcterms:modified xsi:type="dcterms:W3CDTF">2022-10-29T06:45:31Z</dcterms:modified>
</cp:coreProperties>
</file>