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4" r:id="rId7"/>
    <p:sldId id="260" r:id="rId8"/>
    <p:sldId id="261" r:id="rId9"/>
    <p:sldId id="262" r:id="rId10"/>
    <p:sldId id="263" r:id="rId11"/>
  </p:sldIdLst>
  <p:sldSz cx="18288000" cy="10287000"/>
  <p:notesSz cx="6858000" cy="9144000"/>
  <p:embeddedFontLst>
    <p:embeddedFont>
      <p:font typeface="Another Shabby" panose="020B0604020202020204" charset="0"/>
      <p:regular r:id="rId12"/>
    </p:embeddedFont>
    <p:embeddedFont>
      <p:font typeface="Another Shabby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exend Deca" panose="020B0604020202020204" charset="-18"/>
      <p:regular r:id="rId18"/>
    </p:embeddedFont>
    <p:embeddedFont>
      <p:font typeface="Open Sans Light" panose="020B0306030504020204" pitchFamily="34" charset="0"/>
      <p:regular r:id="rId19"/>
      <p:italic r:id="rId20"/>
    </p:embeddedFont>
    <p:embeddedFont>
      <p:font typeface="Open Sans Light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820" b="179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8466" flipV="1">
            <a:off x="2236980" y="1180884"/>
            <a:ext cx="13429923" cy="82258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28977" y="3154018"/>
            <a:ext cx="13230045" cy="340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11000">
                <a:solidFill>
                  <a:srgbClr val="373634"/>
                </a:solidFill>
                <a:latin typeface="Another Shabby Bold"/>
              </a:rPr>
              <a:t>Ilustráciou bližšie k fyzike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2322" y="8429625"/>
            <a:ext cx="6676678" cy="1573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73634"/>
                </a:solidFill>
                <a:latin typeface="Lexend Deca"/>
              </a:rPr>
              <a:t>Mgr. Tatiana </a:t>
            </a:r>
            <a:r>
              <a:rPr lang="en-US" sz="3000" dirty="0" err="1">
                <a:solidFill>
                  <a:srgbClr val="373634"/>
                </a:solidFill>
                <a:latin typeface="Lexend Deca"/>
              </a:rPr>
              <a:t>Sukeľová</a:t>
            </a:r>
            <a:endParaRPr lang="en-US" sz="3000" dirty="0">
              <a:solidFill>
                <a:srgbClr val="373634"/>
              </a:solidFill>
              <a:latin typeface="Lexend Deca"/>
            </a:endParaRPr>
          </a:p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73634"/>
                </a:solidFill>
                <a:latin typeface="Lexend Deca"/>
              </a:rPr>
              <a:t>Mgr. Barbora Gejdošová</a:t>
            </a:r>
          </a:p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373634"/>
                </a:solidFill>
                <a:latin typeface="Lexend Deca"/>
              </a:rPr>
              <a:t>doc. </a:t>
            </a:r>
            <a:r>
              <a:rPr lang="en-US" sz="3000" dirty="0" err="1">
                <a:solidFill>
                  <a:srgbClr val="373634"/>
                </a:solidFill>
                <a:latin typeface="Lexend Deca"/>
              </a:rPr>
              <a:t>PaedDr</a:t>
            </a:r>
            <a:r>
              <a:rPr lang="en-US" sz="3000" dirty="0">
                <a:solidFill>
                  <a:srgbClr val="373634"/>
                </a:solidFill>
                <a:latin typeface="Lexend Deca"/>
              </a:rPr>
              <a:t>. </a:t>
            </a:r>
            <a:r>
              <a:rPr lang="en-US" sz="3000" dirty="0" err="1">
                <a:solidFill>
                  <a:srgbClr val="373634"/>
                </a:solidFill>
                <a:latin typeface="Lexend Deca"/>
              </a:rPr>
              <a:t>Klára</a:t>
            </a:r>
            <a:r>
              <a:rPr lang="en-US" sz="3000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3000" dirty="0" err="1">
                <a:solidFill>
                  <a:srgbClr val="373634"/>
                </a:solidFill>
                <a:latin typeface="Lexend Deca"/>
              </a:rPr>
              <a:t>Velmovská</a:t>
            </a:r>
            <a:r>
              <a:rPr lang="en-US" sz="3000" dirty="0">
                <a:solidFill>
                  <a:srgbClr val="373634"/>
                </a:solidFill>
                <a:latin typeface="Lexend Deca"/>
              </a:rPr>
              <a:t>, PhD.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70623" y="7030455"/>
            <a:ext cx="6346753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73634"/>
                </a:solidFill>
                <a:latin typeface="Lexend Deca"/>
              </a:rPr>
              <a:t>Šoltésove dni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35" t="41837" r="1586" b="394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375636"/>
            <a:ext cx="1182957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>
                <a:solidFill>
                  <a:srgbClr val="373634"/>
                </a:solidFill>
                <a:latin typeface="Another Shabby"/>
              </a:rPr>
              <a:t>Použitá literatúra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1512" y="3168453"/>
            <a:ext cx="18066488" cy="1468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2"/>
              </a:lnSpc>
              <a:spcBef>
                <a:spcPct val="0"/>
              </a:spcBef>
            </a:pP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KEOGH, B., NAYLOR, S. 2013. Concept cartoons: What have we learnt?. In: Journal of </a:t>
            </a:r>
            <a:r>
              <a:rPr lang="en-US" sz="2815" dirty="0" err="1">
                <a:solidFill>
                  <a:srgbClr val="373634"/>
                </a:solidFill>
                <a:latin typeface="Open Sans Light Bold"/>
              </a:rPr>
              <a:t>turkish</a:t>
            </a: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 science      </a:t>
            </a:r>
          </a:p>
          <a:p>
            <a:pPr>
              <a:lnSpc>
                <a:spcPts val="3942"/>
              </a:lnSpc>
              <a:spcBef>
                <a:spcPct val="0"/>
              </a:spcBef>
            </a:pP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              education. Cheshire : Millgate House Education, 2012, s. 3-11. </a:t>
            </a:r>
            <a:r>
              <a:rPr lang="en-US" sz="2815" dirty="0" err="1">
                <a:solidFill>
                  <a:srgbClr val="373634"/>
                </a:solidFill>
                <a:latin typeface="Open Sans Light Bold"/>
              </a:rPr>
              <a:t>Dostupné</a:t>
            </a: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 </a:t>
            </a:r>
            <a:r>
              <a:rPr lang="en-US" sz="2815" dirty="0" err="1">
                <a:solidFill>
                  <a:srgbClr val="373634"/>
                </a:solidFill>
                <a:latin typeface="Open Sans Light Bold"/>
              </a:rPr>
              <a:t>na</a:t>
            </a: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 </a:t>
            </a:r>
            <a:r>
              <a:rPr lang="en-US" sz="2815" dirty="0" err="1">
                <a:solidFill>
                  <a:srgbClr val="373634"/>
                </a:solidFill>
                <a:latin typeface="Open Sans Light Bold"/>
              </a:rPr>
              <a:t>internete</a:t>
            </a: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:     </a:t>
            </a:r>
          </a:p>
          <a:p>
            <a:pPr>
              <a:lnSpc>
                <a:spcPts val="3942"/>
              </a:lnSpc>
              <a:spcBef>
                <a:spcPct val="0"/>
              </a:spcBef>
            </a:pP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              &lt;https://lnk.sk/uvBZ&gt;. ISSN 1304-6020.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1512" y="4784873"/>
            <a:ext cx="18066488" cy="9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en-US" sz="2815">
                <a:solidFill>
                  <a:srgbClr val="373634"/>
                </a:solidFill>
                <a:latin typeface="Open Sans Light Bold"/>
              </a:rPr>
              <a:t>KEOGH, B., NAYLOR, S. 1999. Concept cartoons, teaching and learning in science: an evaluation, In: </a:t>
            </a:r>
          </a:p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en-US" sz="2815">
                <a:solidFill>
                  <a:srgbClr val="373634"/>
                </a:solidFill>
                <a:latin typeface="Open Sans Light Bold"/>
              </a:rPr>
              <a:t>              International Journal of Science Education, vol. 21, no. 4, s. 431– 446.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1512" y="6066579"/>
            <a:ext cx="17580952" cy="9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en-US" sz="2815">
                <a:solidFill>
                  <a:srgbClr val="373634"/>
                </a:solidFill>
                <a:latin typeface="Open Sans Light Bold"/>
              </a:rPr>
              <a:t>SUKEĽOVÁ, T. Podnecovanie diskusie zaradením pojmových komiksov. Diplomová práca. </a:t>
            </a:r>
          </a:p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en-US" sz="2815">
                <a:solidFill>
                  <a:srgbClr val="373634"/>
                </a:solidFill>
                <a:latin typeface="Open Sans Light Bold"/>
              </a:rPr>
              <a:t>              Bratislava : FMFI UK, 2021, 82 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512" y="7324888"/>
            <a:ext cx="17696072" cy="96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en-US" sz="2815" dirty="0">
                <a:solidFill>
                  <a:srgbClr val="373634"/>
                </a:solidFill>
                <a:latin typeface="Open Sans Light Bold"/>
              </a:rPr>
              <a:t>SUKEĽOVÁ, T. Concept </a:t>
            </a:r>
            <a:r>
              <a:rPr lang="sk-SK" sz="2815" dirty="0" err="1">
                <a:solidFill>
                  <a:srgbClr val="373634"/>
                </a:solidFill>
                <a:latin typeface="Open Sans Light Bold"/>
              </a:rPr>
              <a:t>cartoons</a:t>
            </a:r>
            <a:r>
              <a:rPr lang="sk-SK" sz="2815" dirty="0">
                <a:solidFill>
                  <a:srgbClr val="373634"/>
                </a:solidFill>
                <a:latin typeface="Open Sans Light Bold"/>
              </a:rPr>
              <a:t> vo vyučovaní fyziky. Bakalárska práca. Bratislava : FMFI UK, 2019.  </a:t>
            </a:r>
          </a:p>
          <a:p>
            <a:pPr algn="just">
              <a:lnSpc>
                <a:spcPts val="3942"/>
              </a:lnSpc>
              <a:spcBef>
                <a:spcPct val="0"/>
              </a:spcBef>
            </a:pPr>
            <a:r>
              <a:rPr lang="sk-SK" sz="2815" dirty="0">
                <a:solidFill>
                  <a:srgbClr val="373634"/>
                </a:solidFill>
                <a:latin typeface="Open Sans Light Bold"/>
              </a:rPr>
              <a:t>              36 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85" t="935" b="935"/>
          <a:stretch>
            <a:fillRect/>
          </a:stretch>
        </p:blipFill>
        <p:spPr>
          <a:xfrm>
            <a:off x="852300" y="234524"/>
            <a:ext cx="16583400" cy="1005247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01201" y="3383365"/>
            <a:ext cx="12206289" cy="61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každodenné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situácie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alternatívne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stanoviská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prístupný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text,​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rovnosť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názorov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prázdne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bubliny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nesprávne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 </a:t>
            </a:r>
            <a:r>
              <a:rPr lang="en-US" sz="4947" dirty="0" err="1">
                <a:solidFill>
                  <a:srgbClr val="373634"/>
                </a:solidFill>
                <a:latin typeface="Lexend Deca"/>
              </a:rPr>
              <a:t>predstavy</a:t>
            </a:r>
            <a:r>
              <a:rPr lang="en-US" sz="4947" dirty="0">
                <a:solidFill>
                  <a:srgbClr val="373634"/>
                </a:solidFill>
                <a:latin typeface="Lexend Deca"/>
              </a:rPr>
              <a:t>.</a:t>
            </a:r>
          </a:p>
          <a:p>
            <a:pPr>
              <a:lnSpc>
                <a:spcPts val="6926"/>
              </a:lnSpc>
            </a:pPr>
            <a:endParaRPr lang="en-US" sz="4947" dirty="0">
              <a:solidFill>
                <a:srgbClr val="373634"/>
              </a:solidFill>
              <a:latin typeface="Lexend Dec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35533" y="557798"/>
            <a:ext cx="10335286" cy="230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Charakteristické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prvky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pojmových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komiksov</a:t>
            </a:r>
            <a:endParaRPr lang="en-US" sz="6999" dirty="0">
              <a:solidFill>
                <a:srgbClr val="373634"/>
              </a:solidFill>
              <a:latin typeface="Another Shabb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6868" y="-2239526"/>
            <a:ext cx="17624037" cy="13052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01201" y="3823185"/>
            <a:ext cx="15458833" cy="524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47" dirty="0">
                <a:solidFill>
                  <a:srgbClr val="373634"/>
                </a:solidFill>
                <a:latin typeface="Lexend Deca"/>
              </a:rPr>
              <a:t>nástroj na hodnotenie vedomostí žiakov,​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47" dirty="0">
                <a:solidFill>
                  <a:srgbClr val="373634"/>
                </a:solidFill>
                <a:latin typeface="Lexend Deca"/>
              </a:rPr>
              <a:t>rozvoj diskusie,​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47" dirty="0">
                <a:solidFill>
                  <a:srgbClr val="373634"/>
                </a:solidFill>
                <a:latin typeface="Lexend Deca"/>
              </a:rPr>
              <a:t>predstavenie myšlienok, názorov žiakov,​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47" dirty="0">
                <a:solidFill>
                  <a:srgbClr val="373634"/>
                </a:solidFill>
                <a:latin typeface="Lexend Deca"/>
              </a:rPr>
              <a:t>rozvoj spôsobilostí vedeckej práce,​</a:t>
            </a: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47" dirty="0">
                <a:solidFill>
                  <a:srgbClr val="373634"/>
                </a:solidFill>
                <a:latin typeface="Lexend Deca"/>
              </a:rPr>
              <a:t>mapovanie nesprávnych predstáv žiakov.</a:t>
            </a:r>
          </a:p>
          <a:p>
            <a:pPr>
              <a:lnSpc>
                <a:spcPts val="6926"/>
              </a:lnSpc>
            </a:pPr>
            <a:endParaRPr lang="sk-SK" sz="4947" dirty="0">
              <a:solidFill>
                <a:srgbClr val="373634"/>
              </a:solidFill>
              <a:latin typeface="Lexend Dec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01201" y="1497673"/>
            <a:ext cx="12528862" cy="115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Využitie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pojmových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komiksov</a:t>
            </a:r>
            <a:endParaRPr lang="en-US" sz="6999" dirty="0">
              <a:solidFill>
                <a:srgbClr val="373634"/>
              </a:solidFill>
              <a:latin typeface="Another Shabb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C38E39D1-D868-4846-976F-3E6A41FDC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18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0808EB-3200-446E-9E6B-3243A8B8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75469"/>
            <a:ext cx="12039600" cy="1820862"/>
          </a:xfrm>
        </p:spPr>
        <p:txBody>
          <a:bodyPr>
            <a:normAutofit fontScale="90000"/>
          </a:bodyPr>
          <a:lstStyle/>
          <a:p>
            <a:pPr algn="l">
              <a:lnSpc>
                <a:spcPts val="9099"/>
              </a:lnSpc>
            </a:pPr>
            <a:r>
              <a:rPr lang="sk-SK" sz="6999" dirty="0">
                <a:solidFill>
                  <a:srgbClr val="373634"/>
                </a:solidFill>
                <a:latin typeface="Another Shabby"/>
                <a:ea typeface="+mn-ea"/>
                <a:cs typeface="+mn-cs"/>
              </a:rPr>
              <a:t>Prepojenie pojmových komiksov s aspektami výučby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F844F4-E9C0-4C7B-8F53-1B19869E4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3238500"/>
            <a:ext cx="10591800" cy="5562600"/>
          </a:xfrm>
        </p:spPr>
        <p:txBody>
          <a:bodyPr>
            <a:noAutofit/>
          </a:bodyPr>
          <a:lstStyle/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50" dirty="0">
                <a:solidFill>
                  <a:srgbClr val="373634"/>
                </a:solidFill>
                <a:latin typeface="Lexend Deca"/>
              </a:rPr>
              <a:t>Rozhodovanie </a:t>
            </a:r>
            <a:endParaRPr lang="en-GB" sz="4950" dirty="0">
              <a:solidFill>
                <a:srgbClr val="373634"/>
              </a:solidFill>
              <a:latin typeface="Lexend Deca"/>
            </a:endParaRP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50" dirty="0">
                <a:solidFill>
                  <a:srgbClr val="373634"/>
                </a:solidFill>
                <a:latin typeface="Lexend Deca"/>
              </a:rPr>
              <a:t>Argumentácia </a:t>
            </a:r>
            <a:endParaRPr lang="en-GB" sz="4950" dirty="0">
              <a:solidFill>
                <a:srgbClr val="373634"/>
              </a:solidFill>
              <a:latin typeface="Lexend Deca"/>
            </a:endParaRP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50" dirty="0" err="1">
                <a:solidFill>
                  <a:srgbClr val="373634"/>
                </a:solidFill>
                <a:latin typeface="Lexend Deca"/>
              </a:rPr>
              <a:t>Formatívne</a:t>
            </a:r>
            <a:r>
              <a:rPr lang="sk-SK" sz="4950" dirty="0">
                <a:solidFill>
                  <a:srgbClr val="373634"/>
                </a:solidFill>
                <a:latin typeface="Lexend Deca"/>
              </a:rPr>
              <a:t> hodnotenie </a:t>
            </a:r>
            <a:endParaRPr lang="en-GB" sz="4950" dirty="0">
              <a:solidFill>
                <a:srgbClr val="373634"/>
              </a:solidFill>
              <a:latin typeface="Lexend Deca"/>
            </a:endParaRP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50" dirty="0">
                <a:solidFill>
                  <a:srgbClr val="373634"/>
                </a:solidFill>
                <a:latin typeface="Lexend Deca"/>
              </a:rPr>
              <a:t>Nastavenie neformálneho učenia </a:t>
            </a:r>
            <a:endParaRPr lang="en-GB" sz="4950" dirty="0">
              <a:solidFill>
                <a:srgbClr val="373634"/>
              </a:solidFill>
              <a:latin typeface="Lexend Deca"/>
            </a:endParaRPr>
          </a:p>
          <a:p>
            <a:pPr marL="1068135" lvl="1" indent="-534067">
              <a:lnSpc>
                <a:spcPts val="6926"/>
              </a:lnSpc>
              <a:buFont typeface="Arial"/>
              <a:buChar char="•"/>
            </a:pPr>
            <a:r>
              <a:rPr lang="sk-SK" sz="4950" dirty="0">
                <a:solidFill>
                  <a:srgbClr val="373634"/>
                </a:solidFill>
                <a:latin typeface="Lexend Deca"/>
              </a:rPr>
              <a:t>Riešenie problémov</a:t>
            </a:r>
          </a:p>
        </p:txBody>
      </p:sp>
    </p:spTree>
    <p:extLst>
      <p:ext uri="{BB962C8B-B14F-4D97-AF65-F5344CB8AC3E}">
        <p14:creationId xmlns:p14="http://schemas.microsoft.com/office/powerpoint/2010/main" val="386619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EB72E76-8799-45E4-8D3A-6D153D4B3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552700"/>
            <a:ext cx="4972050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41B7B44-3AA0-4C9A-A713-2005B8FC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2552700"/>
            <a:ext cx="5295900" cy="665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B3F3D-5035-45AB-A791-045E9CED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380032" y="-419100"/>
            <a:ext cx="4972050" cy="4711017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401CB9E2-FC6C-4DBE-BFDE-5DFC5FF286EB}"/>
              </a:ext>
            </a:extLst>
          </p:cNvPr>
          <p:cNvSpPr txBox="1"/>
          <p:nvPr/>
        </p:nvSpPr>
        <p:spPr>
          <a:xfrm>
            <a:off x="2879569" y="647700"/>
            <a:ext cx="12528862" cy="113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</a:pP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Ukážka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výsledkov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  <a:r>
              <a:rPr lang="en-US" sz="6999" dirty="0" err="1">
                <a:solidFill>
                  <a:srgbClr val="373634"/>
                </a:solidFill>
                <a:latin typeface="Another Shabby"/>
              </a:rPr>
              <a:t>prieskumu</a:t>
            </a:r>
            <a:r>
              <a:rPr lang="en-US" sz="6999" dirty="0">
                <a:solidFill>
                  <a:srgbClr val="373634"/>
                </a:solidFill>
                <a:latin typeface="Another Shabby"/>
              </a:rPr>
              <a:t>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095ECA5-C6D1-44B2-B374-5545CF2AF9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68400" y="7352265"/>
            <a:ext cx="5707965" cy="41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8671" y="5143500"/>
            <a:ext cx="2231412" cy="40433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99101" y="472960"/>
            <a:ext cx="2615063" cy="4538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32850" y="5143500"/>
            <a:ext cx="1526450" cy="44085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64060" y="1463560"/>
            <a:ext cx="7359879" cy="7359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11873" y="72718"/>
            <a:ext cx="3111162" cy="23450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472960"/>
            <a:ext cx="1751353" cy="39747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52496" y="3896575"/>
            <a:ext cx="3394839" cy="25588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63502" y="230258"/>
            <a:ext cx="2905879" cy="21903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7183" y="4060202"/>
            <a:ext cx="3250412" cy="244999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6627" y="434860"/>
            <a:ext cx="2976407" cy="1109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1"/>
              </a:lnSpc>
            </a:pP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Pohovka</a:t>
            </a:r>
            <a:endParaRPr lang="en-US" sz="2136" dirty="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2991"/>
              </a:lnSpc>
            </a:pP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má</a:t>
            </a: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vyššiu</a:t>
            </a: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teplotu</a:t>
            </a: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ako</a:t>
            </a: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136" dirty="0" err="1">
                <a:solidFill>
                  <a:srgbClr val="000000"/>
                </a:solidFill>
                <a:latin typeface="Open Sans Light Bold"/>
              </a:rPr>
              <a:t>podlaha</a:t>
            </a:r>
            <a:r>
              <a:rPr lang="en-US" sz="2136" dirty="0">
                <a:solidFill>
                  <a:srgbClr val="000000"/>
                </a:solidFill>
                <a:latin typeface="Open Sans Light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80053" y="4093658"/>
            <a:ext cx="2659856" cy="178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2"/>
              </a:lnSpc>
            </a:pP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Podlaha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má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</a:p>
          <a:p>
            <a:pPr algn="ctr">
              <a:lnSpc>
                <a:spcPts val="2822"/>
              </a:lnSpc>
            </a:pP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nižšiu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teplotu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,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ako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je</a:t>
            </a:r>
          </a:p>
          <a:p>
            <a:pPr algn="ctr">
              <a:lnSpc>
                <a:spcPts val="2822"/>
              </a:lnSpc>
            </a:pP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teplota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pohovky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, </a:t>
            </a:r>
          </a:p>
          <a:p>
            <a:pPr algn="ctr">
              <a:lnSpc>
                <a:spcPts val="2822"/>
              </a:lnSpc>
            </a:pP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pretože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podlaha</a:t>
            </a: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 </a:t>
            </a:r>
          </a:p>
          <a:p>
            <a:pPr algn="ctr">
              <a:lnSpc>
                <a:spcPts val="2822"/>
              </a:lnSpc>
            </a:pPr>
            <a:r>
              <a:rPr lang="en-US" sz="2015" dirty="0">
                <a:solidFill>
                  <a:srgbClr val="000000"/>
                </a:solidFill>
                <a:latin typeface="Open Sans Light Bold"/>
              </a:rPr>
              <a:t>je </a:t>
            </a:r>
            <a:r>
              <a:rPr lang="en-US" sz="2015" dirty="0" err="1">
                <a:solidFill>
                  <a:srgbClr val="000000"/>
                </a:solidFill>
                <a:latin typeface="Open Sans Light Bold"/>
              </a:rPr>
              <a:t>keramická</a:t>
            </a:r>
            <a:r>
              <a:rPr lang="en-US" sz="2015" dirty="0">
                <a:solidFill>
                  <a:srgbClr val="000000"/>
                </a:solidFill>
                <a:latin typeface="Open Sans Ligh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93222" y="881265"/>
            <a:ext cx="2905879" cy="58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23940" y="4637501"/>
            <a:ext cx="3250412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Všetky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predmety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 v </a:t>
            </a: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izbe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majú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rovnakú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 Light Bold"/>
              </a:rPr>
              <a:t>teplotu</a:t>
            </a:r>
            <a:r>
              <a:rPr lang="en-US" sz="2400" dirty="0">
                <a:solidFill>
                  <a:srgbClr val="000000"/>
                </a:solidFill>
                <a:latin typeface="Open Sans Light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A542C77-DD74-4030-B13D-B5B08F75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-1485900"/>
            <a:ext cx="18211800" cy="123043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19586" y="3571875"/>
            <a:ext cx="9448829" cy="30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>
                <a:solidFill>
                  <a:srgbClr val="373634"/>
                </a:solidFill>
                <a:latin typeface="Another Shabby"/>
              </a:rPr>
              <a:t>Ďakujeme za pozornosť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02376" y="8614982"/>
            <a:ext cx="5283248" cy="1239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3"/>
              </a:lnSpc>
            </a:pPr>
            <a:r>
              <a:rPr lang="en-US" sz="2345">
                <a:solidFill>
                  <a:srgbClr val="373634"/>
                </a:solidFill>
                <a:latin typeface="Lexend Deca"/>
              </a:rPr>
              <a:t>tatiana.sukelova@fmph.uniba.sk</a:t>
            </a:r>
          </a:p>
          <a:p>
            <a:pPr algn="ctr">
              <a:lnSpc>
                <a:spcPts val="3283"/>
              </a:lnSpc>
            </a:pPr>
            <a:r>
              <a:rPr lang="en-US" sz="2345">
                <a:solidFill>
                  <a:srgbClr val="373634"/>
                </a:solidFill>
                <a:latin typeface="Lexend Deca"/>
              </a:rPr>
              <a:t>barbora.gejdosova@fmph.uniba.sk</a:t>
            </a:r>
          </a:p>
          <a:p>
            <a:pPr algn="ctr">
              <a:lnSpc>
                <a:spcPts val="3283"/>
              </a:lnSpc>
            </a:pPr>
            <a:r>
              <a:rPr lang="en-US" sz="2345">
                <a:solidFill>
                  <a:srgbClr val="373634"/>
                </a:solidFill>
                <a:latin typeface="Lexend Deca"/>
              </a:rPr>
              <a:t>klara.velmovska@fmph.uniba.sk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316</Words>
  <Application>Microsoft Office PowerPoint</Application>
  <PresentationFormat>Vlastná</PresentationFormat>
  <Paragraphs>48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8" baseType="lpstr">
      <vt:lpstr>Lexend Deca</vt:lpstr>
      <vt:lpstr>Calibri</vt:lpstr>
      <vt:lpstr>Open Sans Light</vt:lpstr>
      <vt:lpstr>Open Sans Light Bold</vt:lpstr>
      <vt:lpstr>Arial</vt:lpstr>
      <vt:lpstr>Another Shabby</vt:lpstr>
      <vt:lpstr>Another Shabby Bold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Prepojenie pojmových komiksov s aspektami výučby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Ilustráciou bližšie k fyzike</dc:title>
  <dc:creator>Klára Velmovská</dc:creator>
  <cp:lastModifiedBy>Velmovská Klára</cp:lastModifiedBy>
  <cp:revision>6</cp:revision>
  <dcterms:created xsi:type="dcterms:W3CDTF">2006-08-16T00:00:00Z</dcterms:created>
  <dcterms:modified xsi:type="dcterms:W3CDTF">2021-11-17T20:58:49Z</dcterms:modified>
  <dc:identifier>DAEvzq9WY3o</dc:identifier>
</cp:coreProperties>
</file>